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3" r:id="rId3"/>
    <p:sldId id="274" r:id="rId4"/>
    <p:sldId id="351" r:id="rId6"/>
    <p:sldId id="353" r:id="rId7"/>
    <p:sldId id="354" r:id="rId8"/>
    <p:sldId id="355" r:id="rId9"/>
    <p:sldId id="256" r:id="rId10"/>
    <p:sldId id="358" r:id="rId11"/>
    <p:sldId id="357" r:id="rId12"/>
    <p:sldId id="325" r:id="rId13"/>
    <p:sldId id="335" r:id="rId14"/>
    <p:sldId id="260" r:id="rId15"/>
    <p:sldId id="337" r:id="rId16"/>
    <p:sldId id="339" r:id="rId17"/>
    <p:sldId id="340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263" r:id="rId26"/>
    <p:sldId id="264" r:id="rId27"/>
    <p:sldId id="265" r:id="rId28"/>
    <p:sldId id="266" r:id="rId29"/>
    <p:sldId id="267" r:id="rId30"/>
    <p:sldId id="268" r:id="rId31"/>
    <p:sldId id="323" r:id="rId32"/>
    <p:sldId id="359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41108"/>
    <a:srgbClr val="196384"/>
    <a:srgbClr val="00163F"/>
    <a:srgbClr val="447390"/>
    <a:srgbClr val="0A5B7F"/>
    <a:srgbClr val="0B5C80"/>
    <a:srgbClr val="116287"/>
    <a:srgbClr val="106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225040" y="960321"/>
            <a:ext cx="7741920" cy="3798487"/>
          </a:xfrm>
        </p:spPr>
        <p:txBody>
          <a:bodyPr anchor="b">
            <a:noAutofit/>
          </a:bodyPr>
          <a:lstStyle>
            <a:lvl1pPr algn="ctr">
              <a:defRPr sz="12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445807" y="4823320"/>
            <a:ext cx="3300387" cy="705453"/>
          </a:xfrm>
        </p:spPr>
        <p:txBody>
          <a:bodyPr>
            <a:noAutofit/>
          </a:bodyPr>
          <a:lstStyle>
            <a:lvl1pPr marL="0" indent="0" algn="ctr">
              <a:buNone/>
              <a:defRPr sz="2135">
                <a:latin typeface="Manrope Medium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showWhenStopped="0"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 rot="10800000">
            <a:off x="-6350" y="0"/>
            <a:ext cx="7308850" cy="6857365"/>
            <a:chOff x="7690" y="0"/>
            <a:chExt cx="11510" cy="10799"/>
          </a:xfrm>
        </p:grpSpPr>
        <p:pic>
          <p:nvPicPr>
            <p:cNvPr id="4" name="Picture 3" descr="1920x1200px | free download | HD wallpaper: gradient, blue, pink ..."/>
            <p:cNvPicPr>
              <a:picLocks noChangeAspect="1"/>
            </p:cNvPicPr>
            <p:nvPr/>
          </p:nvPicPr>
          <p:blipFill rotWithShape="1">
            <a:blip r:embed="rId1"/>
            <a:srcRect t="9126" b="9126"/>
            <a:stretch>
              <a:fillRect/>
            </a:stretch>
          </p:blipFill>
          <p:spPr>
            <a:xfrm>
              <a:off x="7690" y="0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0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1210305" y="3364992"/>
                  </a:lnTo>
                  <a:lnTo>
                    <a:pt x="1192705" y="2943200"/>
                  </a:lnTo>
                  <a:cubicBezTo>
                    <a:pt x="1098874" y="1825108"/>
                    <a:pt x="684692" y="821621"/>
                    <a:pt x="62981" y="69271"/>
                  </a:cubicBezTo>
                  <a:close/>
                </a:path>
              </a:pathLst>
            </a:custGeom>
          </p:spPr>
        </p:pic>
        <p:pic>
          <p:nvPicPr>
            <p:cNvPr id="3" name="Picture 2" descr="1920x1080px | free download | HD wallpaper: black, dark, abstract, 3D ..."/>
            <p:cNvPicPr>
              <a:picLocks noChangeAspect="1"/>
            </p:cNvPicPr>
            <p:nvPr/>
          </p:nvPicPr>
          <p:blipFill rotWithShape="1">
            <a:blip r:embed="rId2"/>
            <a:srcRect t="9085" b="9085"/>
            <a:stretch>
              <a:fillRect/>
            </a:stretch>
          </p:blipFill>
          <p:spPr>
            <a:xfrm>
              <a:off x="7690" y="5501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1210305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0" y="3364992"/>
                  </a:lnTo>
                  <a:lnTo>
                    <a:pt x="62981" y="3295722"/>
                  </a:lnTo>
                  <a:cubicBezTo>
                    <a:pt x="684692" y="2543371"/>
                    <a:pt x="1098874" y="1539884"/>
                    <a:pt x="1192705" y="421793"/>
                  </a:cubicBezTo>
                  <a:close/>
                </a:path>
              </a:pathLst>
            </a:custGeom>
          </p:spPr>
        </p:pic>
      </p:grpSp>
      <p:sp>
        <p:nvSpPr>
          <p:cNvPr id="5" name="Text Box 4"/>
          <p:cNvSpPr txBox="1"/>
          <p:nvPr/>
        </p:nvSpPr>
        <p:spPr>
          <a:xfrm>
            <a:off x="539750" y="2038350"/>
            <a:ext cx="349885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Cryptography forms the cornerstone of digital security, utilizing mathematical algorithms to encode data, ensuring confidentiality, integrity, and authenticity.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05815" y="1224915"/>
            <a:ext cx="3105785" cy="65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Cryptography Fundamentals</a:t>
            </a:r>
            <a:r>
              <a:rPr lang="en-US" sz="20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 </a:t>
            </a:r>
            <a:endParaRPr lang="en-US" sz="20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222750" y="2038350"/>
            <a:ext cx="349885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Cryptography involves the processes of encryption and decryption. Encryption transforms plaintext data into ciphertext using an algorithm and a secret key, while decryption reverses this process to recover the original plaintext.</a:t>
            </a:r>
            <a:endParaRPr lang="en-US">
              <a:solidFill>
                <a:schemeClr val="bg1">
                  <a:lumMod val="8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488815" y="1224915"/>
            <a:ext cx="3105785" cy="65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Encryption and Decryption:</a:t>
            </a:r>
            <a:endParaRPr lang="en-US" sz="20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835900" y="2038350"/>
            <a:ext cx="360045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Various cryptographic algorithms, such as AES, RSA, and SHA, are utilized to encrypt and decrypt data. These algorithms play a vital role in securing information and communications across digital platforms.</a:t>
            </a:r>
            <a:endParaRPr lang="en-US">
              <a:solidFill>
                <a:schemeClr val="bg1">
                  <a:lumMod val="8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8101965" y="1224915"/>
            <a:ext cx="3105785" cy="65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Cryptographic Algorithms:</a:t>
            </a:r>
            <a:endParaRPr lang="en-US" sz="20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162175" y="1065530"/>
            <a:ext cx="10039350" cy="0"/>
          </a:xfrm>
          <a:prstGeom prst="line">
            <a:avLst/>
          </a:prstGeom>
          <a:ln w="31750" cap="rnd">
            <a:solidFill>
              <a:srgbClr val="FA007E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984375" y="901065"/>
            <a:ext cx="323850" cy="323850"/>
          </a:xfrm>
          <a:prstGeom prst="ellipse">
            <a:avLst/>
          </a:prstGeom>
          <a:solidFill>
            <a:schemeClr val="bg1"/>
          </a:solidFill>
          <a:ln w="9525">
            <a:solidFill>
              <a:srgbClr val="FA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79465" y="901065"/>
            <a:ext cx="323850" cy="323850"/>
          </a:xfrm>
          <a:prstGeom prst="ellipse">
            <a:avLst/>
          </a:prstGeom>
          <a:solidFill>
            <a:schemeClr val="bg1"/>
          </a:solidFill>
          <a:ln w="9525">
            <a:solidFill>
              <a:srgbClr val="FA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493250" y="901065"/>
            <a:ext cx="323850" cy="323850"/>
          </a:xfrm>
          <a:prstGeom prst="ellipse">
            <a:avLst/>
          </a:prstGeom>
          <a:solidFill>
            <a:schemeClr val="bg1"/>
          </a:solidFill>
          <a:ln w="9525">
            <a:solidFill>
              <a:srgbClr val="FA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162175" y="206375"/>
            <a:ext cx="7719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Understanding </a:t>
            </a:r>
            <a:r>
              <a:rPr lang="en-IN" alt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T</a:t>
            </a:r>
            <a:r>
              <a:rPr 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he </a:t>
            </a:r>
            <a:r>
              <a:rPr lang="en-IN" alt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B</a:t>
            </a:r>
            <a:r>
              <a:rPr 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asics </a:t>
            </a:r>
            <a:r>
              <a:rPr lang="en-IN" alt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O</a:t>
            </a:r>
            <a:r>
              <a:rPr 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f </a:t>
            </a:r>
            <a:r>
              <a:rPr lang="en-IN" alt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C</a:t>
            </a:r>
            <a:r>
              <a:rPr lang="en-US" sz="2800" b="1" u="sng" dirty="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 charset="0"/>
                <a:ea typeface="+mn-lt"/>
                <a:cs typeface="Cambria" panose="02040503050406030204" charset="0"/>
                <a:sym typeface="+mn-ea"/>
              </a:rPr>
              <a:t>ryptography</a:t>
            </a:r>
            <a:endParaRPr lang="en-US" sz="2800" b="1" u="sng" dirty="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 charset="0"/>
              <a:ea typeface="+mn-lt"/>
              <a:cs typeface="Cambria" panose="02040503050406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0" grpId="0"/>
      <p:bldP spid="5" grpId="1"/>
      <p:bldP spid="6" grpId="1"/>
      <p:bldP spid="8" grpId="1"/>
      <p:bldP spid="9" grpId="1"/>
      <p:bldP spid="11" grpId="1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Group 1"/>
          <p:cNvGrpSpPr/>
          <p:nvPr/>
        </p:nvGrpSpPr>
        <p:grpSpPr>
          <a:xfrm rot="0">
            <a:off x="4883150" y="0"/>
            <a:ext cx="7308850" cy="6857365"/>
            <a:chOff x="7690" y="0"/>
            <a:chExt cx="11510" cy="10799"/>
          </a:xfrm>
        </p:grpSpPr>
        <p:pic>
          <p:nvPicPr>
            <p:cNvPr id="4" name="Picture 3" descr="1920x1200px | free download | HD wallpaper: gradient, blue, pink ..."/>
            <p:cNvPicPr>
              <a:picLocks noChangeAspect="1"/>
            </p:cNvPicPr>
            <p:nvPr/>
          </p:nvPicPr>
          <p:blipFill rotWithShape="1">
            <a:blip r:embed="rId1"/>
            <a:srcRect t="9126" b="9126"/>
            <a:stretch>
              <a:fillRect/>
            </a:stretch>
          </p:blipFill>
          <p:spPr>
            <a:xfrm>
              <a:off x="7690" y="0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0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1210305" y="3364992"/>
                  </a:lnTo>
                  <a:lnTo>
                    <a:pt x="1192705" y="2943200"/>
                  </a:lnTo>
                  <a:cubicBezTo>
                    <a:pt x="1098874" y="1825108"/>
                    <a:pt x="684692" y="821621"/>
                    <a:pt x="62981" y="69271"/>
                  </a:cubicBezTo>
                  <a:close/>
                </a:path>
              </a:pathLst>
            </a:custGeom>
          </p:spPr>
        </p:pic>
        <p:pic>
          <p:nvPicPr>
            <p:cNvPr id="3" name="Picture 2" descr="1920x1080px | free download | HD wallpaper: black, dark, abstract, 3D ..."/>
            <p:cNvPicPr>
              <a:picLocks noChangeAspect="1"/>
            </p:cNvPicPr>
            <p:nvPr/>
          </p:nvPicPr>
          <p:blipFill rotWithShape="1">
            <a:blip r:embed="rId2"/>
            <a:srcRect t="9085" b="9085"/>
            <a:stretch>
              <a:fillRect/>
            </a:stretch>
          </p:blipFill>
          <p:spPr>
            <a:xfrm>
              <a:off x="7690" y="5501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1210305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0" y="3364992"/>
                  </a:lnTo>
                  <a:lnTo>
                    <a:pt x="62981" y="3295722"/>
                  </a:lnTo>
                  <a:cubicBezTo>
                    <a:pt x="684692" y="2543371"/>
                    <a:pt x="1098874" y="1539884"/>
                    <a:pt x="1192705" y="421793"/>
                  </a:cubicBezTo>
                  <a:close/>
                </a:path>
              </a:pathLst>
            </a:custGeom>
          </p:spPr>
        </p:pic>
      </p:grpSp>
      <p:sp>
        <p:nvSpPr>
          <p:cNvPr id="5" name="Text Box 4"/>
          <p:cNvSpPr txBox="1"/>
          <p:nvPr/>
        </p:nvSpPr>
        <p:spPr>
          <a:xfrm>
            <a:off x="539750" y="2038350"/>
            <a:ext cx="349885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Keys are essential components in cryptography, controlling the encryption and decryption processes. Secure key management practices are crucial to maintaining data security and preventing unauthorized access.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05815" y="1224915"/>
            <a:ext cx="3105785" cy="65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Key Management</a:t>
            </a:r>
            <a:r>
              <a:rPr lang="en-IN" alt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:</a:t>
            </a:r>
            <a:endParaRPr lang="en-IN" altLang="en-US" sz="20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222750" y="2038350"/>
            <a:ext cx="3498850" cy="22917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Cryptographic protocols define rules and procedures for secure communication and interaction between parties. These protocols establish secure channels for data transmission and ensure the integrity and authenticity of exchanged information.</a:t>
            </a:r>
            <a:endParaRPr lang="en-US">
              <a:solidFill>
                <a:schemeClr val="bg1">
                  <a:lumMod val="8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488815" y="1224915"/>
            <a:ext cx="3105785" cy="65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2000" b="1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  <a:sym typeface="+mn-ea"/>
              </a:rPr>
              <a:t>Cryptographic Protocols:</a:t>
            </a:r>
            <a:endParaRPr lang="en-US" sz="2000" b="1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  <a:sym typeface="+mn-ea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47625" y="1065530"/>
            <a:ext cx="6117590" cy="0"/>
          </a:xfrm>
          <a:prstGeom prst="line">
            <a:avLst/>
          </a:prstGeom>
          <a:ln w="31750" cap="rnd">
            <a:solidFill>
              <a:srgbClr val="FA007E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984375" y="901065"/>
            <a:ext cx="323850" cy="323850"/>
          </a:xfrm>
          <a:prstGeom prst="ellipse">
            <a:avLst/>
          </a:prstGeom>
          <a:solidFill>
            <a:schemeClr val="bg1"/>
          </a:solidFill>
          <a:ln w="9525">
            <a:solidFill>
              <a:srgbClr val="FA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79465" y="901065"/>
            <a:ext cx="323850" cy="323850"/>
          </a:xfrm>
          <a:prstGeom prst="ellipse">
            <a:avLst/>
          </a:prstGeom>
          <a:solidFill>
            <a:schemeClr val="bg1"/>
          </a:solidFill>
          <a:ln w="9525">
            <a:solidFill>
              <a:srgbClr val="FA0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9" grpId="0"/>
      <p:bldP spid="8" grpId="0"/>
      <p:bldP spid="6" grpId="1"/>
      <p:bldP spid="5" grpId="1"/>
      <p:bldP spid="9" grpId="1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5530" y="1294130"/>
            <a:ext cx="4980305" cy="386715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Tracing the Remarkable Journey of Cryptography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55605" cy="959485"/>
          </a:xfr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4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ea typeface="+mj-lt"/>
                <a:cs typeface="Cambria" panose="02040503050406030204" charset="0"/>
              </a:rPr>
              <a:t>Evolution of Cryptography</a:t>
            </a:r>
            <a:endParaRPr lang="en-US" sz="4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ea typeface="+mj-lt"/>
              <a:cs typeface="Cambria" panose="0204050305040603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55" y="2136775"/>
            <a:ext cx="3475355" cy="382270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r>
              <a:rPr lang="en-US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Historical Development</a:t>
            </a:r>
            <a:endParaRPr lang="en-US" sz="20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420" y="2538730"/>
            <a:ext cx="3475355" cy="1479550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Cryptography has evolved from simple substitution ciphers to complex mathematical algorithms, shaping the course of secure communication.</a:t>
            </a:r>
            <a:endParaRPr lang="en-US" sz="1600" i="1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4300" y="2136775"/>
            <a:ext cx="3498850" cy="450850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Critical Role</a:t>
            </a:r>
            <a:endParaRPr lang="en-US" sz="20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4300" y="2524760"/>
            <a:ext cx="3498850" cy="1489710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It has played a crucial role in wartime communication, financial transactions, and modern digital security, influencing pivotal aspects of human history and progress.</a:t>
            </a:r>
            <a:endParaRPr lang="en-US" sz="1600" i="1" dirty="0"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055" y="4393565"/>
            <a:ext cx="3475355" cy="380365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r>
              <a:rPr lang="en-US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Technological Advancement</a:t>
            </a:r>
            <a:endParaRPr lang="en-US" sz="20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055" y="4782185"/>
            <a:ext cx="3475355" cy="1491615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r>
              <a:rPr lang="en-US" sz="1600" i="1" dirty="0">
                <a:solidFill>
                  <a:srgbClr val="D8D8D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The evolution of cryptography reflects the advancement of technology, from classic ciphers to modern encryption techniques, safeguarding digital assets and securing sensitive information.</a:t>
            </a:r>
            <a:endParaRPr lang="en-US" sz="1600" i="1" dirty="0">
              <a:solidFill>
                <a:srgbClr val="D8D8D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4300" y="4392930"/>
            <a:ext cx="3498850" cy="450850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Digital Landscape</a:t>
            </a:r>
            <a:endParaRPr lang="en-US" sz="20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4300" y="4782185"/>
            <a:ext cx="3498850" cy="1491615"/>
          </a:xfrm>
          <a:prstGeom prst="rect">
            <a:avLst/>
          </a:prstGeom>
          <a:solidFill>
            <a:srgbClr val="A34D6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r>
              <a:rPr lang="en-US" sz="1600" i="1" dirty="0">
                <a:solidFill>
                  <a:srgbClr val="D8D8D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Cryptography has become indispensable in the digital landscape, ensuring the secure operation of organizations, financial institutions, and critical infrastructure.</a:t>
            </a:r>
            <a:endParaRPr lang="en-US" sz="1600" i="1" dirty="0">
              <a:solidFill>
                <a:srgbClr val="D8D8D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>
            <a:off x="-1325245" y="6138545"/>
            <a:ext cx="2518410" cy="2497455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 rot="120000">
            <a:off x="11386185" y="-551815"/>
            <a:ext cx="1911985" cy="1896110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7708 0.025 L -0.00479167 -0.0921296 " pathEditMode="relative" rAng="0" ptsTypes="">
                                      <p:cBhvr>
                                        <p:cTn id="4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83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7708 0.025 L -0.00479167 -0.0921296 " pathEditMode="relative" rAng="0" ptsTypes="">
                                      <p:cBhvr>
                                        <p:cTn id="4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/>
      <p:bldP spid="3" grpId="0" bldLvl="0" animBg="1"/>
      <p:bldP spid="3" grpId="1"/>
      <p:bldP spid="4" grpId="0" bldLvl="0" animBg="1"/>
      <p:bldP spid="4" grpId="1"/>
      <p:bldP spid="5" grpId="0" bldLvl="0" animBg="1"/>
      <p:bldP spid="5" grpId="1"/>
      <p:bldP spid="6" grpId="0" bldLvl="0" animBg="1"/>
      <p:bldP spid="6" grpId="1"/>
      <p:bldP spid="7" grpId="0" bldLvl="0" animBg="1"/>
      <p:bldP spid="7" grpId="1"/>
      <p:bldP spid="8" grpId="0" bldLvl="0" animBg="1"/>
      <p:bldP spid="8" grpId="1"/>
      <p:bldP spid="9" grpId="0" bldLvl="0" animBg="1"/>
      <p:bldP spid="9" grpId="1"/>
      <p:bldP spid="10" grpId="0" bldLvl="0" animBg="1"/>
      <p:bldP spid="10" grpId="1"/>
      <p:bldP spid="11" grpId="0" bldLvl="0" animBg="1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590550" y="1721485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5" name="Text Box 74"/>
          <p:cNvSpPr txBox="1"/>
          <p:nvPr/>
        </p:nvSpPr>
        <p:spPr>
          <a:xfrm>
            <a:off x="1372870" y="2153285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BLOWFISH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243205" y="1138555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01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77" name="Text Box 76"/>
          <p:cNvSpPr txBox="1"/>
          <p:nvPr/>
        </p:nvSpPr>
        <p:spPr>
          <a:xfrm>
            <a:off x="721995" y="2704465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fast symmetric-key block cipher with variable key lengths, widely used for its efficiency and simplicity in encryption and decryption.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535680" y="1721485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9" name="Text Box 78"/>
          <p:cNvSpPr txBox="1"/>
          <p:nvPr/>
        </p:nvSpPr>
        <p:spPr>
          <a:xfrm>
            <a:off x="-2753360" y="2153285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GRONSFELD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80" name="Text Box 79"/>
          <p:cNvSpPr txBox="1"/>
          <p:nvPr/>
        </p:nvSpPr>
        <p:spPr>
          <a:xfrm>
            <a:off x="-3883025" y="1138555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02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81" name="Text Box 80"/>
          <p:cNvSpPr txBox="1"/>
          <p:nvPr/>
        </p:nvSpPr>
        <p:spPr>
          <a:xfrm>
            <a:off x="-3404235" y="2704465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variant of the Vigenère cipher, employing a keyword to shift plaintext characters, providing moderate security and ease of implementation.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2" name="Text Box 81"/>
          <p:cNvSpPr txBox="1"/>
          <p:nvPr/>
        </p:nvSpPr>
        <p:spPr>
          <a:xfrm>
            <a:off x="2491105" y="554990"/>
            <a:ext cx="7209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ctr"/>
            <a:r>
              <a:rPr lang="en-IN" altLang="en-US" sz="32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Services </a:t>
            </a:r>
            <a:r>
              <a:rPr lang="en-IN" altLang="en-US" sz="32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Provided By CipherWeb</a:t>
            </a:r>
            <a:endParaRPr lang="en-IN" altLang="en-US" sz="3200" b="1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6" grpId="0"/>
      <p:bldP spid="76" grpId="1"/>
      <p:bldP spid="77" grpId="0" bldLvl="0" build="allAtOnce"/>
      <p:bldP spid="77" grpId="1"/>
      <p:bldP spid="79" grpId="0"/>
      <p:bldP spid="79" grpId="1"/>
      <p:bldP spid="80" grpId="0"/>
      <p:bldP spid="80" grpId="1"/>
      <p:bldP spid="81" grpId="0" bldLvl="0" build="allAtOnce"/>
      <p:bldP spid="8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65595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35" name="Text Box 34"/>
          <p:cNvSpPr txBox="1"/>
          <p:nvPr/>
        </p:nvSpPr>
        <p:spPr>
          <a:xfrm>
            <a:off x="143827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GRONSFELD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30861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02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37" name="Text Box 36"/>
          <p:cNvSpPr txBox="1"/>
          <p:nvPr/>
        </p:nvSpPr>
        <p:spPr>
          <a:xfrm>
            <a:off x="78740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variant of the Vigenère cipher, employing a keyword to shift plaintext characters, providing moderate security and ease of implementation.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20116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5" name="Text Box 74"/>
          <p:cNvSpPr txBox="1"/>
          <p:nvPr/>
        </p:nvSpPr>
        <p:spPr>
          <a:xfrm>
            <a:off x="498348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BLOWFISH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38538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01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77" name="Text Box 76"/>
          <p:cNvSpPr txBox="1"/>
          <p:nvPr/>
        </p:nvSpPr>
        <p:spPr>
          <a:xfrm>
            <a:off x="433260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fast symmetric-key block cipher with variable key lengths, widely used for its efficiency and simplicity in encryption and decryption.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67157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3" name="Text Box 42"/>
          <p:cNvSpPr txBox="1"/>
          <p:nvPr/>
        </p:nvSpPr>
        <p:spPr>
          <a:xfrm>
            <a:off x="-288925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HUFFMAN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-40189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03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5" name="Text Box 44"/>
          <p:cNvSpPr txBox="1"/>
          <p:nvPr/>
        </p:nvSpPr>
        <p:spPr>
          <a:xfrm>
            <a:off x="-354012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data compression algorithm utilizing variable-length codes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to represent characters by assigning shorter codes to more frequent characters.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/>
      <p:bldP spid="36" grpId="1"/>
      <p:bldP spid="37" grpId="0" bldLvl="0" build="allAtOnce"/>
      <p:bldP spid="37" grpId="1"/>
      <p:bldP spid="75" grpId="1"/>
      <p:bldP spid="76" grpId="1"/>
      <p:bldP spid="77" grpId="1"/>
      <p:bldP spid="43" grpId="0"/>
      <p:bldP spid="43" grpId="1"/>
      <p:bldP spid="44" grpId="0"/>
      <p:bldP spid="44" grpId="1"/>
      <p:bldP spid="45" grpId="0" bldLvl="0" build="allAtOnce"/>
      <p:bldP spid="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09384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35" name="Text Box 34"/>
          <p:cNvSpPr txBox="1"/>
          <p:nvPr/>
        </p:nvSpPr>
        <p:spPr>
          <a:xfrm>
            <a:off x="487616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GRONSFELD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374650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02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37" name="Text Box 36"/>
          <p:cNvSpPr txBox="1"/>
          <p:nvPr/>
        </p:nvSpPr>
        <p:spPr>
          <a:xfrm>
            <a:off x="422529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variant of the Vigenère cipher, employing a keyword to shift plaintext characters, providing moderate security and ease of implementation.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774763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5" name="Text Box 74"/>
          <p:cNvSpPr txBox="1"/>
          <p:nvPr/>
        </p:nvSpPr>
        <p:spPr>
          <a:xfrm>
            <a:off x="842137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BLOWFISH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6" name="Text Box 75"/>
          <p:cNvSpPr txBox="1"/>
          <p:nvPr/>
        </p:nvSpPr>
        <p:spPr>
          <a:xfrm>
            <a:off x="729170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01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77" name="Text Box 76"/>
          <p:cNvSpPr txBox="1"/>
          <p:nvPr/>
        </p:nvSpPr>
        <p:spPr>
          <a:xfrm>
            <a:off x="787908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fast symmetric-key block cipher with variable key lengths, widely used for its efficiency and simplicity in encryption and decryption.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4005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3" name="Text Box 42"/>
          <p:cNvSpPr txBox="1"/>
          <p:nvPr/>
        </p:nvSpPr>
        <p:spPr>
          <a:xfrm>
            <a:off x="122237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HUFFMAN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9271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03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5" name="Text Box 44"/>
          <p:cNvSpPr txBox="1"/>
          <p:nvPr/>
        </p:nvSpPr>
        <p:spPr>
          <a:xfrm>
            <a:off x="57150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data compression algorithm utilizing variable-length codes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to represent characters by assigning shorter codes to more frequent characters.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46202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7" name="Text Box 46"/>
          <p:cNvSpPr txBox="1"/>
          <p:nvPr/>
        </p:nvSpPr>
        <p:spPr>
          <a:xfrm>
            <a:off x="-267970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MORSE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-380936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04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9" name="Text Box 48"/>
          <p:cNvSpPr txBox="1"/>
          <p:nvPr/>
        </p:nvSpPr>
        <p:spPr>
          <a:xfrm>
            <a:off x="-333057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method of encoding text characters as sequences of dots and dashes, commonly used in telecommunication for transmitting textual information.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1"/>
      <p:bldP spid="37" grpId="1"/>
      <p:bldP spid="75" grpId="1"/>
      <p:bldP spid="76" grpId="1"/>
      <p:bldP spid="77" grpId="1"/>
      <p:bldP spid="43" grpId="0"/>
      <p:bldP spid="43" grpId="1"/>
      <p:bldP spid="44" grpId="0"/>
      <p:bldP spid="44" grpId="1"/>
      <p:bldP spid="45" grpId="0" bldLvl="0" build="allAtOnce"/>
      <p:bldP spid="45" grpId="1"/>
      <p:bldP spid="47" grpId="0"/>
      <p:bldP spid="47" grpId="1"/>
      <p:bldP spid="48" grpId="0"/>
      <p:bldP spid="48" grpId="1"/>
      <p:bldP spid="49" grpId="0" bldLvl="0" build="allAtOnce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790765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35" name="Text Box 34"/>
          <p:cNvSpPr txBox="1"/>
          <p:nvPr/>
        </p:nvSpPr>
        <p:spPr>
          <a:xfrm>
            <a:off x="867537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GRONSFELD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66318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02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37" name="Text Box 36"/>
          <p:cNvSpPr txBox="1"/>
          <p:nvPr/>
        </p:nvSpPr>
        <p:spPr>
          <a:xfrm>
            <a:off x="802449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variant of the Vigenère cipher, employing a keyword to shift plaintext characters, providing moderate security and ease of implementation.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17385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3" name="Text Box 42"/>
          <p:cNvSpPr txBox="1"/>
          <p:nvPr/>
        </p:nvSpPr>
        <p:spPr>
          <a:xfrm>
            <a:off x="495617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HUFFMAN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382651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03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5" name="Text Box 44"/>
          <p:cNvSpPr txBox="1"/>
          <p:nvPr/>
        </p:nvSpPr>
        <p:spPr>
          <a:xfrm>
            <a:off x="430530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data compression algorithm utilizing variable-length codes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to represent characters by assigning shorter codes to more frequent characters.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5466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7" name="Text Box 46"/>
          <p:cNvSpPr txBox="1"/>
          <p:nvPr/>
        </p:nvSpPr>
        <p:spPr>
          <a:xfrm>
            <a:off x="123698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MORSE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1073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04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9" name="Text Box 48"/>
          <p:cNvSpPr txBox="1"/>
          <p:nvPr/>
        </p:nvSpPr>
        <p:spPr>
          <a:xfrm>
            <a:off x="58610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method of encoding text characters as sequences of dots and dashes, commonly used in telecommunication for transmitting textual information.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64031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3" name="Text Box 2"/>
          <p:cNvSpPr txBox="1"/>
          <p:nvPr/>
        </p:nvSpPr>
        <p:spPr>
          <a:xfrm>
            <a:off x="1331404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BLOWFISH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18438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01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" name="Text Box 4"/>
          <p:cNvSpPr txBox="1"/>
          <p:nvPr/>
        </p:nvSpPr>
        <p:spPr>
          <a:xfrm>
            <a:off x="1266317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fast symmetric-key block cipher with variable key lengths, widely used for its efficiency and simplicity in encryption and decryption.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61378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1" name="Text Box 50"/>
          <p:cNvSpPr txBox="1"/>
          <p:nvPr/>
        </p:nvSpPr>
        <p:spPr>
          <a:xfrm>
            <a:off x="-283146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POLYBIUS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-396113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05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3" name="Text Box 52"/>
          <p:cNvSpPr txBox="1"/>
          <p:nvPr/>
        </p:nvSpPr>
        <p:spPr>
          <a:xfrm>
            <a:off x="-348234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cryptographic technique fractionating plaintext characters into pairs of numerical values, facilitating encryption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decryption through substitution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transposition.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1"/>
      <p:bldP spid="37" grpId="1"/>
      <p:bldP spid="43" grpId="1"/>
      <p:bldP spid="44" grpId="1"/>
      <p:bldP spid="45" grpId="1"/>
      <p:bldP spid="47" grpId="0"/>
      <p:bldP spid="47" grpId="1"/>
      <p:bldP spid="48" grpId="0"/>
      <p:bldP spid="48" grpId="1"/>
      <p:bldP spid="49" grpId="0" bldLvl="0" build="allAtOnce"/>
      <p:bldP spid="49" grpId="1"/>
      <p:bldP spid="51" grpId="0"/>
      <p:bldP spid="51" grpId="1"/>
      <p:bldP spid="52" grpId="0"/>
      <p:bldP spid="52" grpId="1"/>
      <p:bldP spid="53" grpId="0" bldLvl="0" build="allAtOnce"/>
      <p:bldP spid="5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34059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35" name="Text Box 34"/>
          <p:cNvSpPr txBox="1"/>
          <p:nvPr/>
        </p:nvSpPr>
        <p:spPr>
          <a:xfrm>
            <a:off x="1310830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GRONSFELD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120961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02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37" name="Text Box 36"/>
          <p:cNvSpPr txBox="1"/>
          <p:nvPr/>
        </p:nvSpPr>
        <p:spPr>
          <a:xfrm>
            <a:off x="1245743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variant of the Vigenère cipher, employing a keyword to shift plaintext characters, providing moderate security and ease of implementation.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14641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3" name="Text Box 42"/>
          <p:cNvSpPr txBox="1"/>
          <p:nvPr/>
        </p:nvSpPr>
        <p:spPr>
          <a:xfrm>
            <a:off x="892873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HUFFMAN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779907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03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5" name="Text Box 44"/>
          <p:cNvSpPr txBox="1"/>
          <p:nvPr/>
        </p:nvSpPr>
        <p:spPr>
          <a:xfrm>
            <a:off x="827786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data compression algorithm utilizing variable-length codes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to represent characters by assigning shorter codes to more frequent characters.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34721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7" name="Text Box 46"/>
          <p:cNvSpPr txBox="1"/>
          <p:nvPr/>
        </p:nvSpPr>
        <p:spPr>
          <a:xfrm>
            <a:off x="512953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MORSE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399986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04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9" name="Text Box 48"/>
          <p:cNvSpPr txBox="1"/>
          <p:nvPr/>
        </p:nvSpPr>
        <p:spPr>
          <a:xfrm>
            <a:off x="447865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method of encoding text characters as sequences of dots and dashes, commonly used in telecommunication for transmitting textual information.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5466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1" name="Text Box 50"/>
          <p:cNvSpPr txBox="1"/>
          <p:nvPr/>
        </p:nvSpPr>
        <p:spPr>
          <a:xfrm>
            <a:off x="123698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POLYBIUS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1073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05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3" name="Text Box 52"/>
          <p:cNvSpPr txBox="1"/>
          <p:nvPr/>
        </p:nvSpPr>
        <p:spPr>
          <a:xfrm>
            <a:off x="58610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cryptographic technique fractionating plaintext characters into pairs of numerical values, facilitating encryption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decryption through substitution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transposition.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40106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5" name="Text Box 54"/>
          <p:cNvSpPr txBox="1"/>
          <p:nvPr/>
        </p:nvSpPr>
        <p:spPr>
          <a:xfrm>
            <a:off x="-261874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RSA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-374840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06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7" name="Text Box 56"/>
          <p:cNvSpPr txBox="1"/>
          <p:nvPr/>
        </p:nvSpPr>
        <p:spPr>
          <a:xfrm>
            <a:off x="-326961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public-key encryption algorithm leveraging the mathematical properties of large prime numbers to generate secure key pairs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IN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1"/>
      <p:bldP spid="37" grpId="1"/>
      <p:bldP spid="43" grpId="1"/>
      <p:bldP spid="44" grpId="1"/>
      <p:bldP spid="45" grpId="1"/>
      <p:bldP spid="47" grpId="1"/>
      <p:bldP spid="48" grpId="1"/>
      <p:bldP spid="49" grpId="1"/>
      <p:bldP spid="51" grpId="0"/>
      <p:bldP spid="51" grpId="1"/>
      <p:bldP spid="52" grpId="0"/>
      <p:bldP spid="52" grpId="1"/>
      <p:bldP spid="53" grpId="0" bldLvl="0" build="allAtOnce"/>
      <p:bldP spid="53" grpId="1"/>
      <p:bldP spid="55" grpId="0"/>
      <p:bldP spid="55" grpId="1"/>
      <p:bldP spid="56" grpId="0"/>
      <p:bldP spid="56" grpId="1"/>
      <p:bldP spid="57" grpId="0" bldLvl="0" build="allAtOnce"/>
      <p:bldP spid="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64221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3" name="Text Box 42"/>
          <p:cNvSpPr txBox="1"/>
          <p:nvPr/>
        </p:nvSpPr>
        <p:spPr>
          <a:xfrm>
            <a:off x="1342453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HUFFMAN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1229487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03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5" name="Text Box 44"/>
          <p:cNvSpPr txBox="1"/>
          <p:nvPr/>
        </p:nvSpPr>
        <p:spPr>
          <a:xfrm>
            <a:off x="1277366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data compression algorithm utilizing variable-length codes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to represent characters by assigning shorter codes to more frequent characters.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37882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7" name="Text Box 46"/>
          <p:cNvSpPr txBox="1"/>
          <p:nvPr/>
        </p:nvSpPr>
        <p:spPr>
          <a:xfrm>
            <a:off x="916114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MORSE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803148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04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9" name="Text Box 48"/>
          <p:cNvSpPr txBox="1"/>
          <p:nvPr/>
        </p:nvSpPr>
        <p:spPr>
          <a:xfrm>
            <a:off x="851027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method of encoding text characters as sequences of dots and dashes, commonly used in telecommunication for transmitting textual information.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42595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1" name="Text Box 50"/>
          <p:cNvSpPr txBox="1"/>
          <p:nvPr/>
        </p:nvSpPr>
        <p:spPr>
          <a:xfrm>
            <a:off x="520827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POLYBIUS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407860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05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3" name="Text Box 52"/>
          <p:cNvSpPr txBox="1"/>
          <p:nvPr/>
        </p:nvSpPr>
        <p:spPr>
          <a:xfrm>
            <a:off x="455739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cryptographic technique fractionating plaintext characters into pairs of numerical values, facilitating encryption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decryption through substitution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transposition.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8768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5" name="Text Box 54"/>
          <p:cNvSpPr txBox="1"/>
          <p:nvPr/>
        </p:nvSpPr>
        <p:spPr>
          <a:xfrm>
            <a:off x="127000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RSA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14033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06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7" name="Text Box 56"/>
          <p:cNvSpPr txBox="1"/>
          <p:nvPr/>
        </p:nvSpPr>
        <p:spPr>
          <a:xfrm>
            <a:off x="61912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public-key encryption algorithm leveraging the mathematical properties of large prime numbers to generate secure key pairs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IN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79031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9" name="Text Box 58"/>
          <p:cNvSpPr txBox="1"/>
          <p:nvPr/>
        </p:nvSpPr>
        <p:spPr>
          <a:xfrm>
            <a:off x="-300799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CAESAR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-413766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07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1" name="Text Box 60"/>
          <p:cNvSpPr txBox="1"/>
          <p:nvPr/>
        </p:nvSpPr>
        <p:spPr>
          <a:xfrm>
            <a:off x="-365887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simple substitution cipher involving shifting each letter in the plaintext by a fixed number of positions in the alphabet, operating on the principle of substitution with a fixed key.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/>
      <p:bldP spid="44" grpId="1"/>
      <p:bldP spid="45" grpId="1"/>
      <p:bldP spid="47" grpId="1"/>
      <p:bldP spid="48" grpId="1"/>
      <p:bldP spid="49" grpId="1"/>
      <p:bldP spid="51" grpId="1"/>
      <p:bldP spid="52" grpId="1"/>
      <p:bldP spid="53" grpId="1"/>
      <p:bldP spid="55" grpId="0"/>
      <p:bldP spid="55" grpId="1"/>
      <p:bldP spid="56" grpId="0"/>
      <p:bldP spid="56" grpId="1"/>
      <p:bldP spid="57" grpId="0" bldLvl="0" build="allAtOnce"/>
      <p:bldP spid="57" grpId="1"/>
      <p:bldP spid="59" grpId="0"/>
      <p:bldP spid="59" grpId="1"/>
      <p:bldP spid="60" grpId="0"/>
      <p:bldP spid="60" grpId="1"/>
      <p:bldP spid="61" grpId="0" bldLvl="0" build="allAtOnce"/>
      <p:bldP spid="6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64983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47" name="Text Box 46"/>
          <p:cNvSpPr txBox="1"/>
          <p:nvPr/>
        </p:nvSpPr>
        <p:spPr>
          <a:xfrm>
            <a:off x="1343215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MORSE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1230249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04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49" name="Text Box 48"/>
          <p:cNvSpPr txBox="1"/>
          <p:nvPr/>
        </p:nvSpPr>
        <p:spPr>
          <a:xfrm>
            <a:off x="1278128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method of encoding text characters as sequences of dots and dashes, commonly used in telecommunication for transmitting textual information.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35025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1" name="Text Box 50"/>
          <p:cNvSpPr txBox="1"/>
          <p:nvPr/>
        </p:nvSpPr>
        <p:spPr>
          <a:xfrm>
            <a:off x="913257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POLYBIUS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800290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05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3" name="Text Box 52"/>
          <p:cNvSpPr txBox="1"/>
          <p:nvPr/>
        </p:nvSpPr>
        <p:spPr>
          <a:xfrm>
            <a:off x="848169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cryptographic technique fractionating plaintext characters into pairs of numerical values, facilitating encryption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decryption through substitution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transposition.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41515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5" name="Text Box 54"/>
          <p:cNvSpPr txBox="1"/>
          <p:nvPr/>
        </p:nvSpPr>
        <p:spPr>
          <a:xfrm>
            <a:off x="519747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RSA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406781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06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7" name="Text Box 56"/>
          <p:cNvSpPr txBox="1"/>
          <p:nvPr/>
        </p:nvSpPr>
        <p:spPr>
          <a:xfrm>
            <a:off x="4546600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public-key encryption algorithm leveraging the mathematical properties of large prime numbers to generate secure key pairs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IN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8069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9" name="Text Box 58"/>
          <p:cNvSpPr txBox="1"/>
          <p:nvPr/>
        </p:nvSpPr>
        <p:spPr>
          <a:xfrm>
            <a:off x="126301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CAESAR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13335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07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1" name="Text Box 60"/>
          <p:cNvSpPr txBox="1"/>
          <p:nvPr/>
        </p:nvSpPr>
        <p:spPr>
          <a:xfrm>
            <a:off x="61214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simple substitution cipher involving shifting each letter in the plaintext by a fixed number of positions in the alphabet, operating on the principle of substitution with a fixed key.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72173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3" name="Text Box 62"/>
          <p:cNvSpPr txBox="1"/>
          <p:nvPr/>
        </p:nvSpPr>
        <p:spPr>
          <a:xfrm>
            <a:off x="-293941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RAIL FENCE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-406908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08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5" name="Text Box 64"/>
          <p:cNvSpPr txBox="1"/>
          <p:nvPr/>
        </p:nvSpPr>
        <p:spPr>
          <a:xfrm>
            <a:off x="-359029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transposition cipher rearranging plaintext characters in a zigzag pattern along a specified number of "rails," facilitating encryption and decryption by writing and reading off the ciphertext row by row.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/>
      <p:bldP spid="48" grpId="1"/>
      <p:bldP spid="49" grpId="1"/>
      <p:bldP spid="51" grpId="1"/>
      <p:bldP spid="52" grpId="1"/>
      <p:bldP spid="53" grpId="1"/>
      <p:bldP spid="55" grpId="1"/>
      <p:bldP spid="56" grpId="1"/>
      <p:bldP spid="57" grpId="1"/>
      <p:bldP spid="59" grpId="0"/>
      <p:bldP spid="59" grpId="1"/>
      <p:bldP spid="60" grpId="0"/>
      <p:bldP spid="60" grpId="1"/>
      <p:bldP spid="61" grpId="0" bldLvl="0" build="allAtOnce"/>
      <p:bldP spid="61" grpId="1"/>
      <p:bldP spid="63" grpId="0"/>
      <p:bldP spid="63" grpId="1"/>
      <p:bldP spid="64" grpId="0"/>
      <p:bldP spid="64" grpId="1"/>
      <p:bldP spid="65" grpId="0" bldLvl="0" build="allAtOnce"/>
      <p:bldP spid="6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-126521" y="4540961"/>
            <a:ext cx="3049273" cy="151328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>
            <a:fillRect/>
          </a:stretch>
        </p:blipFill>
        <p:spPr>
          <a:xfrm>
            <a:off x="-538220" y="2834057"/>
            <a:ext cx="3404003" cy="4133537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859649" y="736601"/>
            <a:ext cx="8295707" cy="4718285"/>
            <a:chOff x="1217515" y="451653"/>
            <a:chExt cx="6576224" cy="3740309"/>
          </a:xfrm>
        </p:grpSpPr>
        <p:sp>
          <p:nvSpPr>
            <p:cNvPr id="12" name="Rectángulo 11"/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6" name="Elipse 15"/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</p:grpSp>
      <p:pic>
        <p:nvPicPr>
          <p:cNvPr id="6" name="Imagen 5" descr="Patrón de fondo&#10;&#10;Descripción generada automáticamente con confianza baj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>
            <a:fillRect/>
          </a:stretch>
        </p:blipFill>
        <p:spPr>
          <a:xfrm>
            <a:off x="-371148" y="4647180"/>
            <a:ext cx="4368284" cy="2292641"/>
          </a:xfrm>
          <a:prstGeom prst="rect">
            <a:avLst/>
          </a:prstGeom>
        </p:spPr>
      </p:pic>
      <p:pic>
        <p:nvPicPr>
          <p:cNvPr id="7" name="Imagen 6" descr="Icono&#10;&#10;Descripción generada automáticament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>
            <a:fillRect/>
          </a:stretch>
        </p:blipFill>
        <p:spPr>
          <a:xfrm>
            <a:off x="-371147" y="5779293"/>
            <a:ext cx="2698104" cy="1291357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>
            <a:fillRect/>
          </a:stretch>
        </p:blipFill>
        <p:spPr>
          <a:xfrm>
            <a:off x="6988363" y="2958284"/>
            <a:ext cx="5457637" cy="4133536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>
            <a:fillRect/>
          </a:stretch>
        </p:blipFill>
        <p:spPr>
          <a:xfrm>
            <a:off x="9576769" y="4500596"/>
            <a:ext cx="2986379" cy="2824556"/>
          </a:xfrm>
          <a:prstGeom prst="rect">
            <a:avLst/>
          </a:prstGeom>
        </p:spPr>
      </p:pic>
      <p:pic>
        <p:nvPicPr>
          <p:cNvPr id="10" name="Imagen 9" descr="Icono&#10;&#10;Descripción generada automáticament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>
            <a:fillRect/>
          </a:stretch>
        </p:blipFill>
        <p:spPr>
          <a:xfrm>
            <a:off x="11056924" y="5107800"/>
            <a:ext cx="1506224" cy="190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1855" y="3818890"/>
            <a:ext cx="8014335" cy="1637030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IN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CIPHER WEB - A TOOL FOR YOUR PRIVACY</a:t>
            </a:r>
            <a:endParaRPr lang="en-I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</p:txBody>
      </p:sp>
      <p:pic>
        <p:nvPicPr>
          <p:cNvPr id="15" name="Imagen 14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10936627" y="1572713"/>
            <a:ext cx="1463503" cy="726301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>
            <a:off x="-1683880" y="-1916631"/>
            <a:ext cx="3679811" cy="3649179"/>
          </a:xfrm>
          <a:prstGeom prst="rect">
            <a:avLst/>
          </a:prstGeom>
          <a:ln>
            <a:noFill/>
          </a:ln>
        </p:spPr>
      </p:pic>
      <p:pic>
        <p:nvPicPr>
          <p:cNvPr id="21" name="Imagen 20" descr="Imagen que contiene Forma&#10;&#10;Descripción generada automáticamente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>
            <a:fillRect/>
          </a:stretch>
        </p:blipFill>
        <p:spPr>
          <a:xfrm>
            <a:off x="8868516" y="-1737673"/>
            <a:ext cx="2447736" cy="2432571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>
            <a:fillRect/>
          </a:stretch>
        </p:blipFill>
        <p:spPr>
          <a:xfrm>
            <a:off x="895327" y="1804709"/>
            <a:ext cx="628673" cy="602169"/>
          </a:xfrm>
          <a:prstGeom prst="rect">
            <a:avLst/>
          </a:prstGeom>
        </p:spPr>
      </p:pic>
      <p:pic>
        <p:nvPicPr>
          <p:cNvPr id="44" name="Imagen 43" descr="Icono&#10;&#10;Descripción generada automáticamente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>
            <a:fillRect/>
          </a:stretch>
        </p:blipFill>
        <p:spPr>
          <a:xfrm>
            <a:off x="981460" y="6044903"/>
            <a:ext cx="2067821" cy="1008951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>
            <a:fillRect/>
          </a:stretch>
        </p:blipFill>
        <p:spPr>
          <a:xfrm>
            <a:off x="9265873" y="4807664"/>
            <a:ext cx="1068727" cy="1065656"/>
          </a:xfrm>
          <a:prstGeom prst="rect">
            <a:avLst/>
          </a:prstGeom>
        </p:spPr>
      </p:pic>
      <p:pic>
        <p:nvPicPr>
          <p:cNvPr id="11" name="Picture 10" descr="A green and white hexagon logo&#10;&#10;Description automatically generate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9395" y="237490"/>
            <a:ext cx="4093845" cy="409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00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00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87907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1" name="Text Box 50"/>
          <p:cNvSpPr txBox="1"/>
          <p:nvPr/>
        </p:nvSpPr>
        <p:spPr>
          <a:xfrm>
            <a:off x="1366139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POLYBIUS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>
            <a:off x="1253172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05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3" name="Text Box 52"/>
          <p:cNvSpPr txBox="1"/>
          <p:nvPr/>
        </p:nvSpPr>
        <p:spPr>
          <a:xfrm>
            <a:off x="1301051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A cryptographic technique fractionating plaintext characters into pairs of numerical values, facilitating encryption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decryption through substitution </a:t>
            </a:r>
            <a:r>
              <a:rPr lang="en-IN" alt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&amp; </a:t>
            </a:r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transposition.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15086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5" name="Text Box 54"/>
          <p:cNvSpPr txBox="1"/>
          <p:nvPr/>
        </p:nvSpPr>
        <p:spPr>
          <a:xfrm>
            <a:off x="893318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RSA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780351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06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7" name="Text Box 56"/>
          <p:cNvSpPr txBox="1"/>
          <p:nvPr/>
        </p:nvSpPr>
        <p:spPr>
          <a:xfrm>
            <a:off x="828230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public-key encryption algorithm leveraging the mathematical properties of large prime numbers to generate secure key pairs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IN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23989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9" name="Text Box 58"/>
          <p:cNvSpPr txBox="1"/>
          <p:nvPr/>
        </p:nvSpPr>
        <p:spPr>
          <a:xfrm>
            <a:off x="502221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CAESAR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389255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07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1" name="Text Box 60"/>
          <p:cNvSpPr txBox="1"/>
          <p:nvPr/>
        </p:nvSpPr>
        <p:spPr>
          <a:xfrm>
            <a:off x="437134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simple substitution cipher involving shifting each letter in the plaintext by a fixed number of positions in the alphabet, operating on the principle of substitution with a fixed key.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6037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3" name="Text Box 62"/>
          <p:cNvSpPr txBox="1"/>
          <p:nvPr/>
        </p:nvSpPr>
        <p:spPr>
          <a:xfrm>
            <a:off x="1242695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RAIL FENCE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11303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08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5" name="Text Box 64"/>
          <p:cNvSpPr txBox="1"/>
          <p:nvPr/>
        </p:nvSpPr>
        <p:spPr>
          <a:xfrm>
            <a:off x="59182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transposition cipher rearranging plaintext characters in a zigzag pattern along a specified number of "rails," facilitating encryption and decryption by writing and reading off the ciphertext row by row.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86397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7" name="Text Box 66"/>
          <p:cNvSpPr txBox="1"/>
          <p:nvPr/>
        </p:nvSpPr>
        <p:spPr>
          <a:xfrm>
            <a:off x="-308165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VERNAM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-421132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09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9" name="Text Box 68"/>
          <p:cNvSpPr txBox="1"/>
          <p:nvPr/>
        </p:nvSpPr>
        <p:spPr>
          <a:xfrm>
            <a:off x="-373253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Also known as the one-time pad, a symmetric-key encryption algorithm using a random key of the same length as the plaintext, achieving perfect secrecy when the key is truly random and used only once.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/>
      <p:bldP spid="52" grpId="1"/>
      <p:bldP spid="53" grpId="1"/>
      <p:bldP spid="55" grpId="1"/>
      <p:bldP spid="56" grpId="1"/>
      <p:bldP spid="57" grpId="1"/>
      <p:bldP spid="59" grpId="1"/>
      <p:bldP spid="60" grpId="1"/>
      <p:bldP spid="61" grpId="1"/>
      <p:bldP spid="63" grpId="0"/>
      <p:bldP spid="63" grpId="1"/>
      <p:bldP spid="64" grpId="0"/>
      <p:bldP spid="64" grpId="1"/>
      <p:bldP spid="65" grpId="0" bldLvl="0" build="allAtOnce"/>
      <p:bldP spid="65" grpId="1"/>
      <p:bldP spid="67" grpId="0"/>
      <p:bldP spid="67" grpId="1"/>
      <p:bldP spid="68" grpId="0"/>
      <p:bldP spid="68" grpId="1"/>
      <p:bldP spid="69" grpId="0" bldLvl="0" build="allAtOnce"/>
      <p:bldP spid="6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47521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5" name="Text Box 54"/>
          <p:cNvSpPr txBox="1"/>
          <p:nvPr/>
        </p:nvSpPr>
        <p:spPr>
          <a:xfrm>
            <a:off x="1325753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RSA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1212786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06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57" name="Text Box 56"/>
          <p:cNvSpPr txBox="1"/>
          <p:nvPr/>
        </p:nvSpPr>
        <p:spPr>
          <a:xfrm>
            <a:off x="12606655" y="2763520"/>
            <a:ext cx="2950845" cy="1666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public-key encryption algorithm leveraging the mathematical properties of large prime numbers to generate secure key pairs</a:t>
            </a:r>
            <a:r>
              <a:rPr lang="en-IN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.</a:t>
            </a:r>
            <a:endParaRPr lang="en-IN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23087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9" name="Text Box 58"/>
          <p:cNvSpPr txBox="1"/>
          <p:nvPr/>
        </p:nvSpPr>
        <p:spPr>
          <a:xfrm>
            <a:off x="9013190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CAESAR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788352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07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1" name="Text Box 60"/>
          <p:cNvSpPr txBox="1"/>
          <p:nvPr/>
        </p:nvSpPr>
        <p:spPr>
          <a:xfrm>
            <a:off x="8362315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simple substitution cipher involving shifting each letter in the plaintext by a fixed number of positions in the alphabet, operating on the principle of substitution with a fixed key.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279900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3" name="Text Box 62"/>
          <p:cNvSpPr txBox="1"/>
          <p:nvPr/>
        </p:nvSpPr>
        <p:spPr>
          <a:xfrm>
            <a:off x="5062220" y="221234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RAIL FENCE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3932555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08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5" name="Text Box 64"/>
          <p:cNvSpPr txBox="1"/>
          <p:nvPr/>
        </p:nvSpPr>
        <p:spPr>
          <a:xfrm>
            <a:off x="4411345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transposition cipher rearranging plaintext characters in a zigzag pattern along a specified number of "rails," facilitating encryption and decryption by writing and reading off the ciphertext row by row.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60375" y="178054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7" name="Text Box 66"/>
          <p:cNvSpPr txBox="1"/>
          <p:nvPr/>
        </p:nvSpPr>
        <p:spPr>
          <a:xfrm>
            <a:off x="1242695" y="221234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VERNAM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113030" y="119761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09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9" name="Text Box 68"/>
          <p:cNvSpPr txBox="1"/>
          <p:nvPr/>
        </p:nvSpPr>
        <p:spPr>
          <a:xfrm>
            <a:off x="591820" y="276352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Also known as the one-time pad, a symmetric-key encryption algorithm using a random key of the same length as the plaintext, achieving perfect secrecy when the key is truly random and used only once.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-3646170" y="177800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1" name="Text Box 70"/>
          <p:cNvSpPr txBox="1"/>
          <p:nvPr/>
        </p:nvSpPr>
        <p:spPr>
          <a:xfrm>
            <a:off x="-2863850" y="220980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VIGENERE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2" name="Text Box 71"/>
          <p:cNvSpPr txBox="1"/>
          <p:nvPr/>
        </p:nvSpPr>
        <p:spPr>
          <a:xfrm>
            <a:off x="-3993515" y="119507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10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73" name="Text Box 72"/>
          <p:cNvSpPr txBox="1"/>
          <p:nvPr/>
        </p:nvSpPr>
        <p:spPr>
          <a:xfrm>
            <a:off x="-3514725" y="2760980"/>
            <a:ext cx="2950845" cy="22148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polyalphabetic substitution cipher encrypting plaintext using a keyword or passphrase, employing multiple Caesar ciphers based on the letters of the keyword, providing enhanced encryption compared to simple substitution techniques.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/>
      <p:bldP spid="56" grpId="1"/>
      <p:bldP spid="57" grpId="1"/>
      <p:bldP spid="59" grpId="1"/>
      <p:bldP spid="60" grpId="1"/>
      <p:bldP spid="61" grpId="1"/>
      <p:bldP spid="63" grpId="1"/>
      <p:bldP spid="64" grpId="1"/>
      <p:bldP spid="65" grpId="1"/>
      <p:bldP spid="67" grpId="0"/>
      <p:bldP spid="67" grpId="1"/>
      <p:bldP spid="68" grpId="0"/>
      <p:bldP spid="68" grpId="1"/>
      <p:bldP spid="69" grpId="0" bldLvl="0" build="allAtOnce"/>
      <p:bldP spid="69" grpId="1"/>
      <p:bldP spid="71" grpId="0"/>
      <p:bldP spid="71" grpId="1"/>
      <p:bldP spid="72" grpId="0"/>
      <p:bldP spid="72" grpId="1"/>
      <p:bldP spid="73" grpId="0" bldLvl="0" build="allAtOnce"/>
      <p:bldP spid="7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12574270" y="177800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59" name="Text Box 58"/>
          <p:cNvSpPr txBox="1"/>
          <p:nvPr/>
        </p:nvSpPr>
        <p:spPr>
          <a:xfrm>
            <a:off x="13032740" y="220980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CAESAR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0" name="Text Box 59"/>
          <p:cNvSpPr txBox="1"/>
          <p:nvPr/>
        </p:nvSpPr>
        <p:spPr>
          <a:xfrm>
            <a:off x="12226925" y="119507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07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1" name="Text Box 60"/>
          <p:cNvSpPr txBox="1"/>
          <p:nvPr/>
        </p:nvSpPr>
        <p:spPr>
          <a:xfrm>
            <a:off x="12705715" y="276098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simple substitution cipher involving shifting each letter in the plaintext by a fixed number of positions in the alphabet, operating on the principle of substitution with a fixed key.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8299450" y="177800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3" name="Text Box 62"/>
          <p:cNvSpPr txBox="1"/>
          <p:nvPr/>
        </p:nvSpPr>
        <p:spPr>
          <a:xfrm>
            <a:off x="9081770" y="2209800"/>
            <a:ext cx="1801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RAIL FENCE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7952105" y="119507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08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5" name="Text Box 64"/>
          <p:cNvSpPr txBox="1"/>
          <p:nvPr/>
        </p:nvSpPr>
        <p:spPr>
          <a:xfrm>
            <a:off x="8430895" y="276098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transposition cipher rearranging plaintext characters in a zigzag pattern along a specified number of "rails," facilitating encryption and decryption by writing and reading off the ciphertext row by row.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4336415" y="177800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67" name="Text Box 66"/>
          <p:cNvSpPr txBox="1"/>
          <p:nvPr/>
        </p:nvSpPr>
        <p:spPr>
          <a:xfrm>
            <a:off x="5118735" y="220980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VERNAM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3989070" y="119507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09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69" name="Text Box 68"/>
          <p:cNvSpPr txBox="1"/>
          <p:nvPr/>
        </p:nvSpPr>
        <p:spPr>
          <a:xfrm>
            <a:off x="4467860" y="2760980"/>
            <a:ext cx="2950845" cy="19697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Also known as the one-time pad, a symmetric-key encryption algorithm using a random key of the same length as the plaintext, achieving perfect secrecy when the key is truly random and used only once.</a:t>
            </a:r>
            <a:endParaRPr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rcRect l="257" t="-577" r="38852" b="-428"/>
          <a:stretch>
            <a:fillRect/>
          </a:stretch>
        </p:blipFill>
        <p:spPr>
          <a:xfrm>
            <a:off x="373380" y="1775460"/>
            <a:ext cx="3199130" cy="3415030"/>
          </a:xfrm>
          <a:prstGeom prst="roundRect">
            <a:avLst>
              <a:gd name="adj" fmla="val 8813"/>
            </a:avLst>
          </a:prstGeom>
        </p:spPr>
      </p:pic>
      <p:sp>
        <p:nvSpPr>
          <p:cNvPr id="71" name="Text Box 70"/>
          <p:cNvSpPr txBox="1"/>
          <p:nvPr/>
        </p:nvSpPr>
        <p:spPr>
          <a:xfrm>
            <a:off x="1155700" y="2207260"/>
            <a:ext cx="1635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2400" b="1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VIGENERE </a:t>
            </a:r>
            <a:endParaRPr lang="en-IN" altLang="en-US" sz="2400" b="1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2" name="Text Box 71"/>
          <p:cNvSpPr txBox="1"/>
          <p:nvPr/>
        </p:nvSpPr>
        <p:spPr>
          <a:xfrm>
            <a:off x="26035" y="1192530"/>
            <a:ext cx="10331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6000" b="1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10</a:t>
            </a:r>
            <a:endParaRPr lang="en-IN" altLang="en-US" sz="6000" b="1">
              <a:solidFill>
                <a:schemeClr val="bg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 useBgFill="1">
        <p:nvSpPr>
          <p:cNvPr id="73" name="Text Box 72"/>
          <p:cNvSpPr txBox="1"/>
          <p:nvPr/>
        </p:nvSpPr>
        <p:spPr>
          <a:xfrm>
            <a:off x="504825" y="2758440"/>
            <a:ext cx="2950845" cy="22148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A polyalphabetic substitution cipher encrypting plaintext using a keyword or passphrase, employing multiple Caesar ciphers based on the letters of the keyword, providing enhanced encryption compared to simple substitution techniques.</a:t>
            </a:r>
            <a:endParaRPr lang="en-US" sz="140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60" grpId="1"/>
      <p:bldP spid="61" grpId="1"/>
      <p:bldP spid="63" grpId="1"/>
      <p:bldP spid="64" grpId="1"/>
      <p:bldP spid="65" grpId="1"/>
      <p:bldP spid="67" grpId="1"/>
      <p:bldP spid="68" grpId="1"/>
      <p:bldP spid="69" grpId="1"/>
      <p:bldP spid="71" grpId="0"/>
      <p:bldP spid="71" grpId="1"/>
      <p:bldP spid="72" grpId="0"/>
      <p:bldP spid="72" grpId="1"/>
      <p:bldP spid="73" grpId="0" bldLvl="0" build="allAtOnce"/>
      <p:bldP spid="7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"/>
          <p:cNvPicPr>
            <a:picLocks noChangeAspect="1"/>
          </p:cNvPicPr>
          <p:nvPr/>
        </p:nvPicPr>
        <p:blipFill rotWithShape="1">
          <a:blip r:embed="rId2"/>
          <a:srcRect l="25412" r="3447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659" y="1789704"/>
            <a:ext cx="5065776" cy="34023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THE PROBLEM</a:t>
            </a:r>
            <a:endParaRPr lang="en-US" sz="2000" b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Inadequate Data Protection: A Threat to Personal Privacy and Business Security</a:t>
            </a:r>
            <a:endParaRPr lang="en-US" sz="2000" b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andara" panose="020E0502030303020204" charset="0"/>
                <a:cs typeface="Candara" panose="020E0502030303020204" charset="0"/>
              </a:rPr>
              <a:t>Inadequate data protection exposes individuals and businesses to cybersecurity threats, leading to data breaches, financial losses, and compromised personal information.</a:t>
            </a:r>
            <a:endParaRPr lang="en-US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7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0371"/>
            <a:ext cx="12192000" cy="4977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black and white scree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02996"/>
            <a:ext cx="11277600" cy="4652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money and data security measure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3431"/>
            <a:ext cx="12192000" cy="4831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85575"/>
            <a:ext cx="12192000" cy="508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white envelop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24584"/>
            <a:ext cx="11277600" cy="3608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020F00"/>
            </a:gs>
            <a:gs pos="42000">
              <a:srgbClr val="021E00"/>
            </a:gs>
            <a:gs pos="82000">
              <a:srgbClr val="020800"/>
            </a:gs>
            <a:gs pos="62000">
              <a:srgbClr val="020800"/>
            </a:gs>
            <a:gs pos="100000">
              <a:srgbClr val="02080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852170"/>
            <a:ext cx="11201400" cy="515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-126521" y="4540961"/>
            <a:ext cx="3049273" cy="151328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>
            <a:fillRect/>
          </a:stretch>
        </p:blipFill>
        <p:spPr>
          <a:xfrm>
            <a:off x="-538220" y="2834057"/>
            <a:ext cx="3404003" cy="4133537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859649" y="736601"/>
            <a:ext cx="8295707" cy="4718285"/>
            <a:chOff x="1217515" y="451653"/>
            <a:chExt cx="6576224" cy="3740309"/>
          </a:xfrm>
        </p:grpSpPr>
        <p:sp>
          <p:nvSpPr>
            <p:cNvPr id="12" name="Rectángulo 11"/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6" name="Elipse 15"/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</p:grpSp>
      <p:pic>
        <p:nvPicPr>
          <p:cNvPr id="6" name="Imagen 5" descr="Patrón de fondo&#10;&#10;Descripción generada automáticamente con confianza baj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>
            <a:fillRect/>
          </a:stretch>
        </p:blipFill>
        <p:spPr>
          <a:xfrm>
            <a:off x="-371148" y="4647180"/>
            <a:ext cx="4368284" cy="2292641"/>
          </a:xfrm>
          <a:prstGeom prst="rect">
            <a:avLst/>
          </a:prstGeom>
        </p:spPr>
      </p:pic>
      <p:pic>
        <p:nvPicPr>
          <p:cNvPr id="7" name="Imagen 6" descr="Icono&#10;&#10;Descripción generada automáticament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>
            <a:fillRect/>
          </a:stretch>
        </p:blipFill>
        <p:spPr>
          <a:xfrm>
            <a:off x="-371147" y="5779293"/>
            <a:ext cx="2698104" cy="1291357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>
            <a:fillRect/>
          </a:stretch>
        </p:blipFill>
        <p:spPr>
          <a:xfrm>
            <a:off x="6988363" y="2958284"/>
            <a:ext cx="5457637" cy="4133536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>
            <a:fillRect/>
          </a:stretch>
        </p:blipFill>
        <p:spPr>
          <a:xfrm>
            <a:off x="9576769" y="4500596"/>
            <a:ext cx="2986379" cy="2824556"/>
          </a:xfrm>
          <a:prstGeom prst="rect">
            <a:avLst/>
          </a:prstGeom>
        </p:spPr>
      </p:pic>
      <p:pic>
        <p:nvPicPr>
          <p:cNvPr id="10" name="Imagen 9" descr="Icono&#10;&#10;Descripción generada automáticament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>
            <a:fillRect/>
          </a:stretch>
        </p:blipFill>
        <p:spPr>
          <a:xfrm>
            <a:off x="11056924" y="5107800"/>
            <a:ext cx="1506224" cy="1901595"/>
          </a:xfrm>
          <a:prstGeom prst="rect">
            <a:avLst/>
          </a:prstGeom>
        </p:spPr>
      </p:pic>
      <p:pic>
        <p:nvPicPr>
          <p:cNvPr id="15" name="Imagen 14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10936627" y="1572713"/>
            <a:ext cx="1463503" cy="726301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>
            <a:off x="-1683880" y="-1916631"/>
            <a:ext cx="3679811" cy="3649179"/>
          </a:xfrm>
          <a:prstGeom prst="rect">
            <a:avLst/>
          </a:prstGeom>
          <a:ln>
            <a:noFill/>
          </a:ln>
        </p:spPr>
      </p:pic>
      <p:pic>
        <p:nvPicPr>
          <p:cNvPr id="21" name="Imagen 20" descr="Imagen que contiene Forma&#10;&#10;Descripción generada automáticamente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>
            <a:fillRect/>
          </a:stretch>
        </p:blipFill>
        <p:spPr>
          <a:xfrm>
            <a:off x="8868516" y="-1737673"/>
            <a:ext cx="2447736" cy="2432571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>
            <a:fillRect/>
          </a:stretch>
        </p:blipFill>
        <p:spPr>
          <a:xfrm>
            <a:off x="895327" y="1804709"/>
            <a:ext cx="628673" cy="602169"/>
          </a:xfrm>
          <a:prstGeom prst="rect">
            <a:avLst/>
          </a:prstGeom>
        </p:spPr>
      </p:pic>
      <p:pic>
        <p:nvPicPr>
          <p:cNvPr id="44" name="Imagen 43" descr="Icono&#10;&#10;Descripción generada automáticamente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>
            <a:fillRect/>
          </a:stretch>
        </p:blipFill>
        <p:spPr>
          <a:xfrm>
            <a:off x="981460" y="6044903"/>
            <a:ext cx="2067821" cy="1008951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>
            <a:fillRect/>
          </a:stretch>
        </p:blipFill>
        <p:spPr>
          <a:xfrm>
            <a:off x="9265873" y="4807664"/>
            <a:ext cx="1068727" cy="1065656"/>
          </a:xfrm>
          <a:prstGeom prst="rect">
            <a:avLst/>
          </a:prstGeom>
        </p:spPr>
      </p:pic>
      <p:pic>
        <p:nvPicPr>
          <p:cNvPr id="11" name="Picture 10" descr="A green and white hexagon logo&#10;&#10;Description automatically generate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325" y="-418465"/>
            <a:ext cx="3558540" cy="3558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Box 13"/>
          <p:cNvSpPr txBox="1"/>
          <p:nvPr/>
        </p:nvSpPr>
        <p:spPr>
          <a:xfrm>
            <a:off x="3046095" y="2721610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 Your Gateway to Secure Cryptography. </a:t>
            </a:r>
            <a:endParaRPr lang="en-US" sz="2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With a suite of powerful encryption tools and seamless integration with Firebase services, CipherWeb ensures robust data protection and privacy in today's digital landscape.</a:t>
            </a:r>
            <a:endParaRPr lang="en-US" sz="2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algn="ctr"/>
            <a:endParaRPr lang="en-US" sz="2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  <a:p>
            <a:pPr algn="ctr"/>
            <a:r>
              <a:rPr lang="en-IN" alt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E</a:t>
            </a:r>
            <a:r>
              <a:rPr 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xplore the </a:t>
            </a:r>
            <a:r>
              <a:rPr lang="en-US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world of cryptography and unlock the potential of CipherWeb for secure communication and data security.</a:t>
            </a:r>
            <a:endParaRPr lang="en-US" sz="2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00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00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54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0b5c80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tx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55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54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0b5c80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tx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55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7475" y="-9525"/>
            <a:ext cx="6877050" cy="68770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39465" y="2553335"/>
            <a:ext cx="5563235" cy="2853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>
                <a:solidFill>
                  <a:schemeClr val="bg1">
                    <a:lumMod val="8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CipherWeb offers a secure and user-friendly solution for encryption and decryption needs. With its integration with Firebase backend services and a variety of cryptographic algorithms, it provides robust data protection and privacy. The platform's intuitive interface and features like user authentication, profile management, and encryption history make it a reliable choice for safeguarding digital information.</a:t>
            </a:r>
            <a:endParaRPr lang="en-US">
              <a:solidFill>
                <a:schemeClr val="bg1">
                  <a:lumMod val="8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48000" y="519430"/>
            <a:ext cx="6096000" cy="9220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algn="ctr"/>
            <a:r>
              <a:rPr lang="en-US" sz="5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</a:t>
            </a:r>
            <a:r>
              <a:rPr lang="en-IN" altLang="en-US" sz="540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ONCLUSION</a:t>
            </a:r>
            <a:endParaRPr lang="en-IN" altLang="en-US" sz="540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199" name="Oval 19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12" name="Oval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00" name="Oval 19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  <a:latin typeface="Candara" panose="020E0502030303020204" charset="0"/>
                <a:ea typeface="+mj-lt"/>
                <a:cs typeface="Candara" panose="020E0502030303020204" charset="0"/>
              </a:rPr>
              <a:t>Empowering Digital Security</a:t>
            </a:r>
            <a:endParaRPr lang="en-US" sz="5400">
              <a:solidFill>
                <a:schemeClr val="bg1"/>
              </a:solidFill>
              <a:latin typeface="Candara" panose="020E0502030303020204" charset="0"/>
              <a:ea typeface="+mj-lt"/>
              <a:cs typeface="Candara" panose="020E0502030303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Candara" panose="020E0502030303020204" charset="0"/>
                <a:ea typeface="+mn-lt"/>
                <a:cs typeface="Candara" panose="020E0502030303020204" charset="0"/>
              </a:rPr>
              <a:t>Unlock the Power of Cryptography with CipherWeb</a:t>
            </a:r>
            <a:endParaRPr lang="en-US" sz="200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endParaRPr lang="en-US" sz="200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01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02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grpSp>
        <p:nvGrpSpPr>
          <p:cNvPr id="203" name="Graphic 190"/>
          <p:cNvGrpSpPr>
            <a:grpSpLocks noGrp="1" noRot="1" noChangeAspect="1" noMove="1" noResize="1" noUngrp="1"/>
          </p:cNvGrpSpPr>
          <p:nvPr/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204" name="Freeform: Shape 203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</p:grpSp>
      <p:sp>
        <p:nvSpPr>
          <p:cNvPr id="205" name="Oval 2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6" name="Oval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latin typeface="Candara" panose="020E0502030303020204" charset="0"/>
              <a:cs typeface="Candara" panose="020E0502030303020204" charset="0"/>
            </a:endParaRPr>
          </a:p>
        </p:txBody>
      </p:sp>
      <p:grpSp>
        <p:nvGrpSpPr>
          <p:cNvPr id="28" name="Graphic 4"/>
          <p:cNvGrpSpPr>
            <a:grpSpLocks noGrp="1" noRot="1" noChangeAspect="1" noMove="1" noResize="1" noUngrp="1"/>
          </p:cNvGrpSpPr>
          <p:nvPr/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/>
            <p:cNvSpPr/>
            <p:nvPr/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206" name="Freeform: Shape 205"/>
            <p:cNvSpPr/>
            <p:nvPr/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207" name="Freeform: Shape 206"/>
            <p:cNvSpPr/>
            <p:nvPr/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208" name="Freeform: Shape 207"/>
            <p:cNvSpPr/>
            <p:nvPr/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209" name="Freeform: Shape 208"/>
            <p:cNvSpPr/>
            <p:nvPr/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3" name="Freeform: Shape 122"/>
            <p:cNvSpPr/>
            <p:nvPr/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1" name="Freeform: Shape 130"/>
            <p:cNvSpPr/>
            <p:nvPr/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2" name="Freeform: Shape 131"/>
            <p:cNvSpPr/>
            <p:nvPr/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3" name="Freeform: Shape 132"/>
            <p:cNvSpPr/>
            <p:nvPr/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6" name="Freeform: Shape 135"/>
            <p:cNvSpPr/>
            <p:nvPr/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8" name="Freeform: Shape 137"/>
            <p:cNvSpPr/>
            <p:nvPr/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39" name="Freeform: Shape 138"/>
            <p:cNvSpPr/>
            <p:nvPr/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6" name="Freeform: Shape 145"/>
            <p:cNvSpPr/>
            <p:nvPr/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7" name="Freeform: Shape 146"/>
            <p:cNvSpPr/>
            <p:nvPr/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8" name="Freeform: Shape 147"/>
            <p:cNvSpPr/>
            <p:nvPr/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6" name="Freeform: Shape 155"/>
            <p:cNvSpPr/>
            <p:nvPr/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3" name="Freeform: Shape 162"/>
            <p:cNvSpPr/>
            <p:nvPr/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4" name="Freeform: Shape 163"/>
            <p:cNvSpPr/>
            <p:nvPr/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5" name="Freeform: Shape 164"/>
            <p:cNvSpPr/>
            <p:nvPr/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6" name="Freeform: Shape 165"/>
            <p:cNvSpPr/>
            <p:nvPr/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8" name="Freeform: Shape 167"/>
            <p:cNvSpPr/>
            <p:nvPr/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69" name="Freeform: Shape 168"/>
            <p:cNvSpPr/>
            <p:nvPr/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0" name="Freeform: Shape 169"/>
            <p:cNvSpPr/>
            <p:nvPr/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1" name="Freeform: Shape 170"/>
            <p:cNvSpPr/>
            <p:nvPr/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2" name="Freeform: Shape 171"/>
            <p:cNvSpPr/>
            <p:nvPr/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3" name="Freeform: Shape 172"/>
            <p:cNvSpPr/>
            <p:nvPr/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4" name="Freeform: Shape 173"/>
            <p:cNvSpPr/>
            <p:nvPr/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5" name="Freeform: Shape 174"/>
            <p:cNvSpPr/>
            <p:nvPr/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6" name="Freeform: Shape 175"/>
            <p:cNvSpPr/>
            <p:nvPr/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7" name="Freeform: Shape 176"/>
            <p:cNvSpPr/>
            <p:nvPr/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8" name="Freeform: Shape 177"/>
            <p:cNvSpPr/>
            <p:nvPr/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0" name="Freeform: Shape 179"/>
            <p:cNvSpPr/>
            <p:nvPr/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1" name="Freeform: Shape 180"/>
            <p:cNvSpPr/>
            <p:nvPr/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2" name="Freeform: Shape 181"/>
            <p:cNvSpPr/>
            <p:nvPr/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3" name="Freeform: Shape 182"/>
            <p:cNvSpPr/>
            <p:nvPr/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4" name="Freeform: Shape 183"/>
            <p:cNvSpPr/>
            <p:nvPr/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6" name="Freeform: Shape 185"/>
            <p:cNvSpPr/>
            <p:nvPr/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7" name="Freeform: Shape 186"/>
            <p:cNvSpPr/>
            <p:nvPr/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89" name="Freeform: Shape 188"/>
            <p:cNvSpPr/>
            <p:nvPr/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0" name="Freeform: Shape 189"/>
            <p:cNvSpPr/>
            <p:nvPr/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1" name="Freeform: Shape 190"/>
            <p:cNvSpPr/>
            <p:nvPr/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2" name="Freeform: Shape 191"/>
            <p:cNvSpPr/>
            <p:nvPr/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3" name="Freeform: Shape 192"/>
            <p:cNvSpPr/>
            <p:nvPr/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4" name="Freeform: Shape 193"/>
            <p:cNvSpPr/>
            <p:nvPr/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5" name="Freeform: Shape 194"/>
            <p:cNvSpPr/>
            <p:nvPr/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6" name="Freeform: Shape 195"/>
            <p:cNvSpPr/>
            <p:nvPr/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  <p:sp>
          <p:nvSpPr>
            <p:cNvPr id="197" name="Freeform: Shape 196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charset="0"/>
                <a:cs typeface="Candara" panose="020E050203030302020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8597265" y="61537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>
                    <a:lumMod val="95000"/>
                  </a:schemeClr>
                </a:solidFill>
                <a:latin typeface="Bahnschrift Light" panose="020B0502040204020203" charset="0"/>
                <a:cs typeface="Bahnschrift Light" panose="020B0502040204020203" charset="0"/>
              </a:rPr>
              <a:t>By - Kalam Pinjar BCA CYBER</a:t>
            </a:r>
            <a:endParaRPr lang="en-IN" altLang="en-US">
              <a:solidFill>
                <a:schemeClr val="bg1">
                  <a:lumMod val="95000"/>
                </a:schemeClr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/>
      <p:bldP spid="4" grpId="1"/>
      <p:bldP spid="2" grpId="0"/>
      <p:bldP spid="3" grpId="0" build="p"/>
      <p:bldP spid="2" grpId="1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5040" y="445770"/>
            <a:ext cx="7741920" cy="1074420"/>
          </a:xfrm>
        </p:spPr>
        <p:txBody>
          <a:bodyPr/>
          <a:p>
            <a:r>
              <a:rPr lang="en-IN" altLang="en-US" sz="5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OBJECTIVES</a:t>
            </a:r>
            <a:endParaRPr lang="en-IN" altLang="en-US" sz="5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71600" y="2322830"/>
            <a:ext cx="4552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Provide users with a secure platform for encryption and decryption.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19700" y="4268470"/>
            <a:ext cx="5200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Offer a diverse range of cryptographic algorithms for data protection.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123690" y="3014345"/>
            <a:ext cx="3316605" cy="1962150"/>
          </a:xfrm>
          <a:custGeom>
            <a:avLst/>
            <a:gdLst>
              <a:gd name="connisteX0" fmla="*/ 0 w 3316566"/>
              <a:gd name="connsiteY0" fmla="*/ 0 h 1962150"/>
              <a:gd name="connisteX1" fmla="*/ 1104900 w 3316566"/>
              <a:gd name="connsiteY1" fmla="*/ 552450 h 1962150"/>
              <a:gd name="connisteX2" fmla="*/ 2209800 w 3316566"/>
              <a:gd name="connsiteY2" fmla="*/ 571500 h 1962150"/>
              <a:gd name="connisteX3" fmla="*/ 2609850 w 3316566"/>
              <a:gd name="connsiteY3" fmla="*/ 1123950 h 1962150"/>
              <a:gd name="connisteX4" fmla="*/ 2590800 w 3316566"/>
              <a:gd name="connsiteY4" fmla="*/ 1123950 h 1962150"/>
              <a:gd name="connisteX5" fmla="*/ 2933700 w 3316566"/>
              <a:gd name="connsiteY5" fmla="*/ 1962150 h 1962150"/>
              <a:gd name="connisteX6" fmla="*/ 3009900 w 3316566"/>
              <a:gd name="connsiteY6" fmla="*/ 895350 h 1962150"/>
              <a:gd name="connisteX7" fmla="*/ 2590800 w 3316566"/>
              <a:gd name="connsiteY7" fmla="*/ 1276350 h 1962150"/>
              <a:gd name="connisteX8" fmla="*/ 2667000 w 3316566"/>
              <a:gd name="connsiteY8" fmla="*/ 1390650 h 1962150"/>
              <a:gd name="connisteX9" fmla="*/ 2990850 w 3316566"/>
              <a:gd name="connsiteY9" fmla="*/ 895350 h 1962150"/>
              <a:gd name="connisteX10" fmla="*/ 2781300 w 3316566"/>
              <a:gd name="connsiteY10" fmla="*/ 742950 h 1962150"/>
              <a:gd name="connisteX11" fmla="*/ 2133600 w 3316566"/>
              <a:gd name="connsiteY11" fmla="*/ 781050 h 1962150"/>
              <a:gd name="connisteX12" fmla="*/ 2495550 w 3316566"/>
              <a:gd name="connsiteY12" fmla="*/ 209550 h 1962150"/>
              <a:gd name="connisteX13" fmla="*/ 2400300 w 3316566"/>
              <a:gd name="connsiteY13" fmla="*/ 1200150 h 1962150"/>
              <a:gd name="connisteX14" fmla="*/ 2419350 w 3316566"/>
              <a:gd name="connsiteY14" fmla="*/ 247650 h 1962150"/>
              <a:gd name="connisteX15" fmla="*/ 2419350 w 3316566"/>
              <a:gd name="connsiteY15" fmla="*/ 247650 h 1962150"/>
              <a:gd name="connisteX16" fmla="*/ 2457450 w 3316566"/>
              <a:gd name="connsiteY16" fmla="*/ 533400 h 1962150"/>
              <a:gd name="connisteX17" fmla="*/ 2667000 w 3316566"/>
              <a:gd name="connsiteY17" fmla="*/ 800100 h 1962150"/>
              <a:gd name="connisteX18" fmla="*/ 2667000 w 3316566"/>
              <a:gd name="connsiteY18" fmla="*/ 723900 h 1962150"/>
              <a:gd name="connisteX19" fmla="*/ 3314700 w 3316566"/>
              <a:gd name="connsiteY19" fmla="*/ 350520 h 1962150"/>
              <a:gd name="connisteX20" fmla="*/ 2476500 w 3316566"/>
              <a:gd name="connsiteY20" fmla="*/ 666750 h 1962150"/>
              <a:gd name="connisteX21" fmla="*/ 2686050 w 3316566"/>
              <a:gd name="connsiteY21" fmla="*/ 762000 h 19621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3316567" h="1962150">
                <a:moveTo>
                  <a:pt x="0" y="0"/>
                </a:moveTo>
                <a:cubicBezTo>
                  <a:pt x="198755" y="109855"/>
                  <a:pt x="662940" y="438150"/>
                  <a:pt x="1104900" y="552450"/>
                </a:cubicBezTo>
                <a:cubicBezTo>
                  <a:pt x="1546860" y="666750"/>
                  <a:pt x="1908810" y="457200"/>
                  <a:pt x="2209800" y="571500"/>
                </a:cubicBezTo>
                <a:cubicBezTo>
                  <a:pt x="2510790" y="685800"/>
                  <a:pt x="2533650" y="1013460"/>
                  <a:pt x="2609850" y="1123950"/>
                </a:cubicBezTo>
                <a:cubicBezTo>
                  <a:pt x="2686050" y="1234440"/>
                  <a:pt x="2526030" y="956310"/>
                  <a:pt x="2590800" y="1123950"/>
                </a:cubicBezTo>
                <a:lnTo>
                  <a:pt x="2933700" y="1962150"/>
                </a:lnTo>
                <a:cubicBezTo>
                  <a:pt x="3017520" y="1916430"/>
                  <a:pt x="3078480" y="1032510"/>
                  <a:pt x="3009900" y="895350"/>
                </a:cubicBezTo>
                <a:cubicBezTo>
                  <a:pt x="2941320" y="758190"/>
                  <a:pt x="2659380" y="1177290"/>
                  <a:pt x="2590800" y="1276350"/>
                </a:cubicBezTo>
                <a:cubicBezTo>
                  <a:pt x="2522220" y="1375410"/>
                  <a:pt x="2586990" y="1466850"/>
                  <a:pt x="2667000" y="1390650"/>
                </a:cubicBezTo>
                <a:cubicBezTo>
                  <a:pt x="2747010" y="1314450"/>
                  <a:pt x="2967990" y="1024890"/>
                  <a:pt x="2990850" y="895350"/>
                </a:cubicBezTo>
                <a:cubicBezTo>
                  <a:pt x="3013710" y="765810"/>
                  <a:pt x="2952750" y="765810"/>
                  <a:pt x="2781300" y="742950"/>
                </a:cubicBezTo>
                <a:cubicBezTo>
                  <a:pt x="2609850" y="720090"/>
                  <a:pt x="2190750" y="887730"/>
                  <a:pt x="2133600" y="781050"/>
                </a:cubicBezTo>
                <a:lnTo>
                  <a:pt x="2495550" y="209550"/>
                </a:lnTo>
                <a:cubicBezTo>
                  <a:pt x="2548890" y="293370"/>
                  <a:pt x="2415540" y="1192530"/>
                  <a:pt x="2400300" y="1200150"/>
                </a:cubicBezTo>
                <a:cubicBezTo>
                  <a:pt x="2385060" y="1207770"/>
                  <a:pt x="2415540" y="438150"/>
                  <a:pt x="2419350" y="247650"/>
                </a:cubicBezTo>
                <a:cubicBezTo>
                  <a:pt x="2423160" y="57150"/>
                  <a:pt x="2411730" y="190500"/>
                  <a:pt x="2419350" y="247650"/>
                </a:cubicBezTo>
                <a:cubicBezTo>
                  <a:pt x="2426970" y="304800"/>
                  <a:pt x="2407920" y="422910"/>
                  <a:pt x="2457450" y="533400"/>
                </a:cubicBezTo>
                <a:lnTo>
                  <a:pt x="2667000" y="800100"/>
                </a:lnTo>
                <a:cubicBezTo>
                  <a:pt x="2708910" y="838200"/>
                  <a:pt x="2537460" y="814070"/>
                  <a:pt x="2667000" y="723900"/>
                </a:cubicBezTo>
                <a:cubicBezTo>
                  <a:pt x="2796540" y="633730"/>
                  <a:pt x="3352800" y="361950"/>
                  <a:pt x="3314700" y="350520"/>
                </a:cubicBezTo>
                <a:cubicBezTo>
                  <a:pt x="3276600" y="339090"/>
                  <a:pt x="2602230" y="584200"/>
                  <a:pt x="2476500" y="666750"/>
                </a:cubicBezTo>
              </a:path>
            </a:pathLst>
          </a:cu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276090" y="2957195"/>
            <a:ext cx="2766060" cy="1219200"/>
          </a:xfrm>
          <a:custGeom>
            <a:avLst/>
            <a:gdLst>
              <a:gd name="connisteX0" fmla="*/ 0 w 2765782"/>
              <a:gd name="connsiteY0" fmla="*/ 0 h 1219200"/>
              <a:gd name="connisteX1" fmla="*/ 57150 w 2765782"/>
              <a:gd name="connsiteY1" fmla="*/ 76200 h 1219200"/>
              <a:gd name="connisteX2" fmla="*/ 95250 w 2765782"/>
              <a:gd name="connsiteY2" fmla="*/ 152400 h 1219200"/>
              <a:gd name="connisteX3" fmla="*/ 152400 w 2765782"/>
              <a:gd name="connsiteY3" fmla="*/ 228600 h 1219200"/>
              <a:gd name="connisteX4" fmla="*/ 209550 w 2765782"/>
              <a:gd name="connsiteY4" fmla="*/ 304800 h 1219200"/>
              <a:gd name="connisteX5" fmla="*/ 285750 w 2765782"/>
              <a:gd name="connsiteY5" fmla="*/ 361950 h 1219200"/>
              <a:gd name="connisteX6" fmla="*/ 361950 w 2765782"/>
              <a:gd name="connsiteY6" fmla="*/ 400050 h 1219200"/>
              <a:gd name="connisteX7" fmla="*/ 438150 w 2765782"/>
              <a:gd name="connsiteY7" fmla="*/ 438150 h 1219200"/>
              <a:gd name="connisteX8" fmla="*/ 514350 w 2765782"/>
              <a:gd name="connsiteY8" fmla="*/ 476250 h 1219200"/>
              <a:gd name="connisteX9" fmla="*/ 609600 w 2765782"/>
              <a:gd name="connsiteY9" fmla="*/ 514350 h 1219200"/>
              <a:gd name="connisteX10" fmla="*/ 704850 w 2765782"/>
              <a:gd name="connsiteY10" fmla="*/ 514350 h 1219200"/>
              <a:gd name="connisteX11" fmla="*/ 800100 w 2765782"/>
              <a:gd name="connsiteY11" fmla="*/ 514350 h 1219200"/>
              <a:gd name="connisteX12" fmla="*/ 876300 w 2765782"/>
              <a:gd name="connsiteY12" fmla="*/ 514350 h 1219200"/>
              <a:gd name="connisteX13" fmla="*/ 952500 w 2765782"/>
              <a:gd name="connsiteY13" fmla="*/ 514350 h 1219200"/>
              <a:gd name="connisteX14" fmla="*/ 1028700 w 2765782"/>
              <a:gd name="connsiteY14" fmla="*/ 514350 h 1219200"/>
              <a:gd name="connisteX15" fmla="*/ 1104900 w 2765782"/>
              <a:gd name="connsiteY15" fmla="*/ 514350 h 1219200"/>
              <a:gd name="connisteX16" fmla="*/ 1181100 w 2765782"/>
              <a:gd name="connsiteY16" fmla="*/ 514350 h 1219200"/>
              <a:gd name="connisteX17" fmla="*/ 1257300 w 2765782"/>
              <a:gd name="connsiteY17" fmla="*/ 495300 h 1219200"/>
              <a:gd name="connisteX18" fmla="*/ 1333500 w 2765782"/>
              <a:gd name="connsiteY18" fmla="*/ 476250 h 1219200"/>
              <a:gd name="connisteX19" fmla="*/ 1409700 w 2765782"/>
              <a:gd name="connsiteY19" fmla="*/ 476250 h 1219200"/>
              <a:gd name="connisteX20" fmla="*/ 1485900 w 2765782"/>
              <a:gd name="connsiteY20" fmla="*/ 457200 h 1219200"/>
              <a:gd name="connisteX21" fmla="*/ 1562100 w 2765782"/>
              <a:gd name="connsiteY21" fmla="*/ 457200 h 1219200"/>
              <a:gd name="connisteX22" fmla="*/ 1638300 w 2765782"/>
              <a:gd name="connsiteY22" fmla="*/ 457200 h 1219200"/>
              <a:gd name="connisteX23" fmla="*/ 1714500 w 2765782"/>
              <a:gd name="connsiteY23" fmla="*/ 457200 h 1219200"/>
              <a:gd name="connisteX24" fmla="*/ 1790700 w 2765782"/>
              <a:gd name="connsiteY24" fmla="*/ 495300 h 1219200"/>
              <a:gd name="connisteX25" fmla="*/ 1866900 w 2765782"/>
              <a:gd name="connsiteY25" fmla="*/ 533400 h 1219200"/>
              <a:gd name="connisteX26" fmla="*/ 1962150 w 2765782"/>
              <a:gd name="connsiteY26" fmla="*/ 571500 h 1219200"/>
              <a:gd name="connisteX27" fmla="*/ 2057400 w 2765782"/>
              <a:gd name="connsiteY27" fmla="*/ 609600 h 1219200"/>
              <a:gd name="connisteX28" fmla="*/ 2133600 w 2765782"/>
              <a:gd name="connsiteY28" fmla="*/ 647700 h 1219200"/>
              <a:gd name="connisteX29" fmla="*/ 2209800 w 2765782"/>
              <a:gd name="connsiteY29" fmla="*/ 685800 h 1219200"/>
              <a:gd name="connisteX30" fmla="*/ 2286000 w 2765782"/>
              <a:gd name="connsiteY30" fmla="*/ 704850 h 1219200"/>
              <a:gd name="connisteX31" fmla="*/ 2362200 w 2765782"/>
              <a:gd name="connsiteY31" fmla="*/ 762000 h 1219200"/>
              <a:gd name="connisteX32" fmla="*/ 2438400 w 2765782"/>
              <a:gd name="connsiteY32" fmla="*/ 819150 h 1219200"/>
              <a:gd name="connisteX33" fmla="*/ 2514600 w 2765782"/>
              <a:gd name="connsiteY33" fmla="*/ 895350 h 1219200"/>
              <a:gd name="connisteX34" fmla="*/ 2590800 w 2765782"/>
              <a:gd name="connsiteY34" fmla="*/ 933450 h 1219200"/>
              <a:gd name="connisteX35" fmla="*/ 2667000 w 2765782"/>
              <a:gd name="connsiteY35" fmla="*/ 990600 h 1219200"/>
              <a:gd name="connisteX36" fmla="*/ 2724150 w 2765782"/>
              <a:gd name="connsiteY36" fmla="*/ 1066800 h 1219200"/>
              <a:gd name="connisteX37" fmla="*/ 2762250 w 2765782"/>
              <a:gd name="connsiteY37" fmla="*/ 1143000 h 1219200"/>
              <a:gd name="connisteX38" fmla="*/ 2762250 w 2765782"/>
              <a:gd name="connsiteY38" fmla="*/ 12192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</a:cxnLst>
            <a:rect l="l" t="t" r="r" b="b"/>
            <a:pathLst>
              <a:path w="2765782" h="1219200">
                <a:moveTo>
                  <a:pt x="0" y="0"/>
                </a:moveTo>
                <a:cubicBezTo>
                  <a:pt x="10795" y="13970"/>
                  <a:pt x="38100" y="45720"/>
                  <a:pt x="57150" y="76200"/>
                </a:cubicBezTo>
                <a:cubicBezTo>
                  <a:pt x="76200" y="106680"/>
                  <a:pt x="76200" y="121920"/>
                  <a:pt x="95250" y="152400"/>
                </a:cubicBezTo>
                <a:cubicBezTo>
                  <a:pt x="114300" y="182880"/>
                  <a:pt x="129540" y="198120"/>
                  <a:pt x="152400" y="228600"/>
                </a:cubicBezTo>
                <a:cubicBezTo>
                  <a:pt x="175260" y="259080"/>
                  <a:pt x="182880" y="278130"/>
                  <a:pt x="209550" y="304800"/>
                </a:cubicBezTo>
                <a:cubicBezTo>
                  <a:pt x="236220" y="331470"/>
                  <a:pt x="255270" y="342900"/>
                  <a:pt x="285750" y="361950"/>
                </a:cubicBezTo>
                <a:cubicBezTo>
                  <a:pt x="316230" y="381000"/>
                  <a:pt x="331470" y="384810"/>
                  <a:pt x="361950" y="400050"/>
                </a:cubicBezTo>
                <a:cubicBezTo>
                  <a:pt x="392430" y="415290"/>
                  <a:pt x="407670" y="422910"/>
                  <a:pt x="438150" y="438150"/>
                </a:cubicBezTo>
                <a:cubicBezTo>
                  <a:pt x="468630" y="453390"/>
                  <a:pt x="480060" y="461010"/>
                  <a:pt x="514350" y="476250"/>
                </a:cubicBezTo>
                <a:cubicBezTo>
                  <a:pt x="548640" y="491490"/>
                  <a:pt x="571500" y="506730"/>
                  <a:pt x="609600" y="514350"/>
                </a:cubicBezTo>
                <a:cubicBezTo>
                  <a:pt x="647700" y="521970"/>
                  <a:pt x="666750" y="514350"/>
                  <a:pt x="704850" y="514350"/>
                </a:cubicBezTo>
                <a:cubicBezTo>
                  <a:pt x="742950" y="514350"/>
                  <a:pt x="765810" y="514350"/>
                  <a:pt x="800100" y="514350"/>
                </a:cubicBezTo>
                <a:cubicBezTo>
                  <a:pt x="834390" y="514350"/>
                  <a:pt x="845820" y="514350"/>
                  <a:pt x="876300" y="514350"/>
                </a:cubicBezTo>
                <a:cubicBezTo>
                  <a:pt x="906780" y="514350"/>
                  <a:pt x="922020" y="514350"/>
                  <a:pt x="952500" y="514350"/>
                </a:cubicBezTo>
                <a:cubicBezTo>
                  <a:pt x="982980" y="514350"/>
                  <a:pt x="998220" y="514350"/>
                  <a:pt x="1028700" y="514350"/>
                </a:cubicBezTo>
                <a:cubicBezTo>
                  <a:pt x="1059180" y="514350"/>
                  <a:pt x="1074420" y="514350"/>
                  <a:pt x="1104900" y="514350"/>
                </a:cubicBezTo>
                <a:cubicBezTo>
                  <a:pt x="1135380" y="514350"/>
                  <a:pt x="1150620" y="518160"/>
                  <a:pt x="1181100" y="514350"/>
                </a:cubicBezTo>
                <a:cubicBezTo>
                  <a:pt x="1211580" y="510540"/>
                  <a:pt x="1226820" y="502920"/>
                  <a:pt x="1257300" y="495300"/>
                </a:cubicBezTo>
                <a:cubicBezTo>
                  <a:pt x="1287780" y="487680"/>
                  <a:pt x="1303020" y="480060"/>
                  <a:pt x="1333500" y="476250"/>
                </a:cubicBezTo>
                <a:cubicBezTo>
                  <a:pt x="1363980" y="472440"/>
                  <a:pt x="1379220" y="480060"/>
                  <a:pt x="1409700" y="476250"/>
                </a:cubicBezTo>
                <a:cubicBezTo>
                  <a:pt x="1440180" y="472440"/>
                  <a:pt x="1455420" y="461010"/>
                  <a:pt x="1485900" y="457200"/>
                </a:cubicBezTo>
                <a:cubicBezTo>
                  <a:pt x="1516380" y="453390"/>
                  <a:pt x="1531620" y="457200"/>
                  <a:pt x="1562100" y="457200"/>
                </a:cubicBezTo>
                <a:cubicBezTo>
                  <a:pt x="1592580" y="457200"/>
                  <a:pt x="1607820" y="457200"/>
                  <a:pt x="1638300" y="457200"/>
                </a:cubicBezTo>
                <a:cubicBezTo>
                  <a:pt x="1668780" y="457200"/>
                  <a:pt x="1684020" y="449580"/>
                  <a:pt x="1714500" y="457200"/>
                </a:cubicBezTo>
                <a:cubicBezTo>
                  <a:pt x="1744980" y="464820"/>
                  <a:pt x="1760220" y="480060"/>
                  <a:pt x="1790700" y="495300"/>
                </a:cubicBezTo>
                <a:cubicBezTo>
                  <a:pt x="1821180" y="510540"/>
                  <a:pt x="1832610" y="518160"/>
                  <a:pt x="1866900" y="533400"/>
                </a:cubicBezTo>
                <a:cubicBezTo>
                  <a:pt x="1901190" y="548640"/>
                  <a:pt x="1924050" y="556260"/>
                  <a:pt x="1962150" y="571500"/>
                </a:cubicBezTo>
                <a:cubicBezTo>
                  <a:pt x="2000250" y="586740"/>
                  <a:pt x="2023110" y="594360"/>
                  <a:pt x="2057400" y="609600"/>
                </a:cubicBezTo>
                <a:cubicBezTo>
                  <a:pt x="2091690" y="624840"/>
                  <a:pt x="2103120" y="632460"/>
                  <a:pt x="2133600" y="647700"/>
                </a:cubicBezTo>
                <a:cubicBezTo>
                  <a:pt x="2164080" y="662940"/>
                  <a:pt x="2179320" y="674370"/>
                  <a:pt x="2209800" y="685800"/>
                </a:cubicBezTo>
                <a:cubicBezTo>
                  <a:pt x="2240280" y="697230"/>
                  <a:pt x="2255520" y="689610"/>
                  <a:pt x="2286000" y="704850"/>
                </a:cubicBezTo>
                <a:cubicBezTo>
                  <a:pt x="2316480" y="720090"/>
                  <a:pt x="2331720" y="739140"/>
                  <a:pt x="2362200" y="762000"/>
                </a:cubicBezTo>
                <a:cubicBezTo>
                  <a:pt x="2392680" y="784860"/>
                  <a:pt x="2407920" y="792480"/>
                  <a:pt x="2438400" y="819150"/>
                </a:cubicBezTo>
                <a:cubicBezTo>
                  <a:pt x="2468880" y="845820"/>
                  <a:pt x="2484120" y="872490"/>
                  <a:pt x="2514600" y="895350"/>
                </a:cubicBezTo>
                <a:cubicBezTo>
                  <a:pt x="2545080" y="918210"/>
                  <a:pt x="2560320" y="914400"/>
                  <a:pt x="2590800" y="933450"/>
                </a:cubicBezTo>
                <a:cubicBezTo>
                  <a:pt x="2621280" y="952500"/>
                  <a:pt x="2640330" y="963930"/>
                  <a:pt x="2667000" y="990600"/>
                </a:cubicBezTo>
                <a:cubicBezTo>
                  <a:pt x="2693670" y="1017270"/>
                  <a:pt x="2705100" y="1036320"/>
                  <a:pt x="2724150" y="1066800"/>
                </a:cubicBezTo>
                <a:cubicBezTo>
                  <a:pt x="2743200" y="1097280"/>
                  <a:pt x="2754630" y="1112520"/>
                  <a:pt x="2762250" y="1143000"/>
                </a:cubicBezTo>
                <a:cubicBezTo>
                  <a:pt x="2769870" y="1173480"/>
                  <a:pt x="2762885" y="1205230"/>
                  <a:pt x="2762250" y="1219200"/>
                </a:cubicBezTo>
              </a:path>
            </a:pathLst>
          </a:cu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4276725" y="2518410"/>
            <a:ext cx="3164205" cy="3067050"/>
          </a:xfrm>
          <a:prstGeom prst="arc">
            <a:avLst>
              <a:gd name="adj1" fmla="val 16149074"/>
              <a:gd name="adj2" fmla="val 0"/>
            </a:avLst>
          </a:prstGeom>
          <a:ln w="31750" cap="rnd">
            <a:solidFill>
              <a:srgbClr val="00163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2" name="Diamond 11"/>
          <p:cNvSpPr/>
          <p:nvPr/>
        </p:nvSpPr>
        <p:spPr>
          <a:xfrm rot="300000">
            <a:off x="5581015" y="232283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3" name="Diamond 12"/>
          <p:cNvSpPr/>
          <p:nvPr/>
        </p:nvSpPr>
        <p:spPr>
          <a:xfrm rot="21180000">
            <a:off x="7270115" y="3833495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4629785" y="3514725"/>
            <a:ext cx="2555240" cy="3067050"/>
          </a:xfrm>
          <a:prstGeom prst="arc">
            <a:avLst>
              <a:gd name="adj1" fmla="val 15979800"/>
              <a:gd name="adj2" fmla="val 124102"/>
            </a:avLst>
          </a:prstGeom>
          <a:ln w="31750" cap="rnd">
            <a:solidFill>
              <a:srgbClr val="00163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6" name="Diamond 15"/>
          <p:cNvSpPr/>
          <p:nvPr/>
        </p:nvSpPr>
        <p:spPr>
          <a:xfrm rot="240000">
            <a:off x="7270115" y="491363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 flipH="1">
            <a:off x="2371725" y="6325235"/>
            <a:ext cx="3489325" cy="64135"/>
          </a:xfrm>
          <a:prstGeom prst="line">
            <a:avLst/>
          </a:prstGeom>
          <a:ln w="31750" cap="rnd">
            <a:solidFill>
              <a:srgbClr val="00163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14400000">
            <a:off x="1951990" y="6318885"/>
            <a:ext cx="1200150" cy="1314450"/>
          </a:xfrm>
          <a:prstGeom prst="arc">
            <a:avLst>
              <a:gd name="adj1" fmla="val 16200000"/>
              <a:gd name="adj2" fmla="val 1131276"/>
            </a:avLst>
          </a:prstGeom>
          <a:ln w="31750" cap="rnd">
            <a:solidFill>
              <a:srgbClr val="00163F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371600" y="932180"/>
            <a:ext cx="4552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Facilitate seamless integration with Firebase backend services.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10175" y="2338070"/>
            <a:ext cx="5200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Ensure user-friendly interfaces for easy navigation and usage.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003425" y="4090670"/>
            <a:ext cx="5200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Enable users to manage profiles, access encryption history, and upload profile pictures securely.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492875" y="5570220"/>
            <a:ext cx="5200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Cambria" panose="02040503050406030204" charset="0"/>
                <a:cs typeface="Cambria" panose="02040503050406030204" charset="0"/>
              </a:rPr>
              <a:t>Promote digital privacy and data security in online interactions.</a:t>
            </a:r>
            <a:endParaRPr lang="en-US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2" name="Diamond 11"/>
          <p:cNvSpPr/>
          <p:nvPr/>
        </p:nvSpPr>
        <p:spPr>
          <a:xfrm rot="20760000">
            <a:off x="1838325" y="58928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0" name="Arc 9"/>
          <p:cNvSpPr/>
          <p:nvPr/>
        </p:nvSpPr>
        <p:spPr>
          <a:xfrm>
            <a:off x="5411470" y="1271905"/>
            <a:ext cx="1792605" cy="1679575"/>
          </a:xfrm>
          <a:prstGeom prst="arc">
            <a:avLst>
              <a:gd name="adj1" fmla="val 16065934"/>
              <a:gd name="adj2" fmla="val 21428123"/>
            </a:avLst>
          </a:prstGeom>
          <a:ln w="31750" cap="rnd">
            <a:solidFill>
              <a:srgbClr val="0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1" name="Diamond 10"/>
          <p:cNvSpPr/>
          <p:nvPr/>
        </p:nvSpPr>
        <p:spPr>
          <a:xfrm rot="840000">
            <a:off x="6149975" y="105918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3" name="Diamond 12"/>
          <p:cNvSpPr/>
          <p:nvPr/>
        </p:nvSpPr>
        <p:spPr>
          <a:xfrm rot="20520000">
            <a:off x="7027545" y="1825625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4" name="Arc 13"/>
          <p:cNvSpPr/>
          <p:nvPr/>
        </p:nvSpPr>
        <p:spPr>
          <a:xfrm rot="15900000">
            <a:off x="3807460" y="2367915"/>
            <a:ext cx="1984375" cy="2538095"/>
          </a:xfrm>
          <a:prstGeom prst="arc">
            <a:avLst>
              <a:gd name="adj1" fmla="val 15306077"/>
              <a:gd name="adj2" fmla="val 0"/>
            </a:avLst>
          </a:prstGeom>
          <a:ln w="31750" cap="rnd">
            <a:solidFill>
              <a:srgbClr val="0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5" name="Diamond 14"/>
          <p:cNvSpPr/>
          <p:nvPr/>
        </p:nvSpPr>
        <p:spPr>
          <a:xfrm rot="840000">
            <a:off x="4628515" y="2538095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IN" altLang="en-US"/>
          </a:p>
        </p:txBody>
      </p:sp>
      <p:sp>
        <p:nvSpPr>
          <p:cNvPr id="16" name="Diamond 15"/>
          <p:cNvSpPr/>
          <p:nvPr/>
        </p:nvSpPr>
        <p:spPr>
          <a:xfrm rot="20160000">
            <a:off x="3448685" y="374777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7" name="Arc 16"/>
          <p:cNvSpPr/>
          <p:nvPr/>
        </p:nvSpPr>
        <p:spPr>
          <a:xfrm>
            <a:off x="6150610" y="4253865"/>
            <a:ext cx="2456815" cy="1961515"/>
          </a:xfrm>
          <a:prstGeom prst="arc">
            <a:avLst>
              <a:gd name="adj1" fmla="val 16696553"/>
              <a:gd name="adj2" fmla="val 0"/>
            </a:avLst>
          </a:prstGeom>
          <a:ln w="31750" cap="rnd">
            <a:solidFill>
              <a:srgbClr val="0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7204075" y="409067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8451215" y="5227320"/>
            <a:ext cx="342900" cy="342900"/>
          </a:xfrm>
          <a:prstGeom prst="diamond">
            <a:avLst/>
          </a:prstGeom>
          <a:solidFill>
            <a:schemeClr val="tx1"/>
          </a:solidFill>
          <a:ln w="9525">
            <a:solidFill>
              <a:srgbClr val="001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21" name="Arc 20"/>
          <p:cNvSpPr/>
          <p:nvPr/>
        </p:nvSpPr>
        <p:spPr>
          <a:xfrm rot="14400000">
            <a:off x="1840230" y="-350520"/>
            <a:ext cx="1464310" cy="1334135"/>
          </a:xfrm>
          <a:prstGeom prst="arc">
            <a:avLst>
              <a:gd name="adj1" fmla="val 16063145"/>
              <a:gd name="adj2" fmla="val 21373107"/>
            </a:avLst>
          </a:prstGeom>
          <a:ln w="31750" cap="rnd">
            <a:solidFill>
              <a:srgbClr val="0000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34720" y="1331595"/>
            <a:ext cx="8074660" cy="449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Encryption and Decryption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I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Securely encrypt and decrypt messages using a variety of cryptographic algorithms, including Blowfish, RSA, and Vigenère cipher.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Firebase Integration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Seamlessly integrate with Firebase backend services for user authentication, database management, and cloud storage.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 User Authentication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Implement Firebase Authentication to ensure secure user login and 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authentication.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User Dashboard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Provide authenticated users with a personalized dashboard to access features such as encryption history, profile management, and more.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Profile Picture Upload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Allow users to upload and manage profile pictures securely using Firebase Cloud Storage.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 Encryption History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Enable authenticated users to view and manage their encryption history, including timestamps and algorithms used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.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User-friendly Interface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Offer an intuitive and easy-to-use interface for seamless navigation and interaction with cryptographic functionalities.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 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- </a:t>
            </a:r>
            <a:r>
              <a:rPr lang="en-US" sz="1400" b="1">
                <a:latin typeface="Cambria" panose="02040503050406030204" charset="0"/>
                <a:cs typeface="Cambria" panose="02040503050406030204" charset="0"/>
              </a:rPr>
              <a:t>Digital Privacy</a:t>
            </a:r>
            <a:r>
              <a:rPr lang="en-US" sz="1400">
                <a:latin typeface="Cambria" panose="02040503050406030204" charset="0"/>
                <a:cs typeface="Cambria" panose="02040503050406030204" charset="0"/>
              </a:rPr>
              <a:t>:</a:t>
            </a:r>
            <a:r>
              <a:rPr lang="en-I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Promote digital privacy and data security by providing robust encryption tools and secure user management features.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64000" y="209550"/>
            <a:ext cx="4064000" cy="92202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IN" altLang="en-US" sz="5400" b="1">
                <a:ln/>
                <a:solidFill>
                  <a:schemeClr val="accent4"/>
                </a:solidFill>
                <a:latin typeface="Cambria" panose="02040503050406030204" charset="0"/>
                <a:cs typeface="Cambria" panose="02040503050406030204" charset="0"/>
              </a:rPr>
              <a:t>FEATURES</a:t>
            </a:r>
            <a:endParaRPr lang="en-IN" altLang="en-US" sz="5400" b="1">
              <a:ln/>
              <a:solidFill>
                <a:schemeClr val="accent4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1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1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1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1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ntr" presetSubtype="0" fill="hold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1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1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ntr" presetSubtype="0" fill="hold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2" dur="1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3" dur="1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011670" y="-76200"/>
            <a:ext cx="1134110" cy="6933565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775325" y="561340"/>
            <a:ext cx="1080770" cy="572262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301355" y="-761365"/>
            <a:ext cx="1325880" cy="830453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2810" y="243840"/>
            <a:ext cx="1066800" cy="629412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967085" y="-456565"/>
            <a:ext cx="1135380" cy="769493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 rot="10800000">
            <a:off x="0" y="-635"/>
            <a:ext cx="7308850" cy="6858000"/>
            <a:chOff x="7690" y="0"/>
            <a:chExt cx="11510" cy="10800"/>
          </a:xfrm>
        </p:grpSpPr>
        <p:pic>
          <p:nvPicPr>
            <p:cNvPr id="4" name="Picture 3" descr="1920x1200px | free download | HD wallpaper: gradient, blue, pink ..."/>
            <p:cNvPicPr>
              <a:picLocks noChangeAspect="1"/>
            </p:cNvPicPr>
            <p:nvPr/>
          </p:nvPicPr>
          <p:blipFill rotWithShape="1">
            <a:blip r:embed="rId2"/>
            <a:srcRect t="9126" b="9126"/>
            <a:stretch>
              <a:fillRect/>
            </a:stretch>
          </p:blipFill>
          <p:spPr>
            <a:xfrm>
              <a:off x="7690" y="0"/>
              <a:ext cx="11510" cy="5398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0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1210305" y="3364992"/>
                  </a:lnTo>
                  <a:lnTo>
                    <a:pt x="1192705" y="2943200"/>
                  </a:lnTo>
                  <a:cubicBezTo>
                    <a:pt x="1098874" y="1825108"/>
                    <a:pt x="684692" y="821621"/>
                    <a:pt x="62981" y="69271"/>
                  </a:cubicBezTo>
                  <a:close/>
                </a:path>
              </a:pathLst>
            </a:custGeom>
          </p:spPr>
        </p:pic>
        <p:pic>
          <p:nvPicPr>
            <p:cNvPr id="5" name="Picture 4" descr="1920x1080px | free download | HD wallpaper: black, dark, abstract, 3D ..."/>
            <p:cNvPicPr>
              <a:picLocks noChangeAspect="1"/>
            </p:cNvPicPr>
            <p:nvPr/>
          </p:nvPicPr>
          <p:blipFill rotWithShape="1">
            <a:blip r:embed="rId3"/>
            <a:srcRect t="9085" b="9085"/>
            <a:stretch>
              <a:fillRect/>
            </a:stretch>
          </p:blipFill>
          <p:spPr>
            <a:xfrm>
              <a:off x="7690" y="5397"/>
              <a:ext cx="11510" cy="5403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1210305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0" y="3364992"/>
                  </a:lnTo>
                  <a:lnTo>
                    <a:pt x="62981" y="3295722"/>
                  </a:lnTo>
                  <a:cubicBezTo>
                    <a:pt x="684692" y="2543371"/>
                    <a:pt x="1098874" y="1539884"/>
                    <a:pt x="1192705" y="421793"/>
                  </a:cubicBezTo>
                  <a:close/>
                </a:path>
              </a:pathLst>
            </a:custGeom>
          </p:spPr>
        </p:pic>
      </p:grpSp>
      <p:pic>
        <p:nvPicPr>
          <p:cNvPr id="15" name="Imagen 14" descr="Forma&#10;&#10;Descripción generada automáticament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11186182" y="2245178"/>
            <a:ext cx="1463503" cy="726301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 rot="120000">
            <a:off x="-1554305" y="5743240"/>
            <a:ext cx="3780510" cy="3749040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magen que contiene Forma&#10;&#10;Descripción generada automáticament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>
            <a:fillRect/>
          </a:stretch>
        </p:blipFill>
        <p:spPr>
          <a:xfrm>
            <a:off x="10202016" y="-1021393"/>
            <a:ext cx="2447736" cy="2432571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magen que contiene luz, lámpara&#10;&#10;Descripción generada automáticament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>
            <a:fillRect/>
          </a:stretch>
        </p:blipFill>
        <p:spPr>
          <a:xfrm>
            <a:off x="-189888" y="170219"/>
            <a:ext cx="628673" cy="602169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 Box 16"/>
          <p:cNvSpPr txBox="1"/>
          <p:nvPr/>
        </p:nvSpPr>
        <p:spPr>
          <a:xfrm>
            <a:off x="877570" y="561340"/>
            <a:ext cx="474218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4400" b="1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charset="0"/>
                <a:cs typeface="Cambria" panose="02040503050406030204" charset="0"/>
              </a:rPr>
              <a:t>Technology Stack</a:t>
            </a:r>
            <a:endParaRPr lang="en-US" sz="4400" b="1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1196975" y="1608455"/>
            <a:ext cx="4721225" cy="4201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Frontend:</a:t>
            </a:r>
            <a:endParaRPr lang="en-US" sz="2400" b="1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en-US" sz="2000" b="1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Framework: Tailwind CSS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Language: JavaScript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Framework/Library: JavaScript Canvas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Backend:</a:t>
            </a:r>
            <a:endParaRPr lang="en-US" sz="2400" b="1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en-US" sz="2000" b="1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Platform: Firebase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Services: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Firebase Authentication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Firebase Realtime Database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95000"/>
                  </a:schemeClr>
                </a:solidFill>
                <a:latin typeface="Cambria" panose="02040503050406030204" charset="0"/>
                <a:cs typeface="Cambria" panose="02040503050406030204" charset="0"/>
              </a:rPr>
              <a:t>Firebase Cloud Storage</a:t>
            </a:r>
            <a:endParaRPr lang="en-US">
              <a:solidFill>
                <a:schemeClr val="bg1">
                  <a:lumMod val="95000"/>
                </a:schemeClr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7708 0.025 L -0.00479167 -0.0921296 " pathEditMode="relative" rAng="0" ptsTypes="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8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61111 " pathEditMode="relative" ptsTypes="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84375 0.0527778 " pathEditMode="relative" ptsTypes="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375 0 " pathEditMode="relative" ptsTypes="">
                                      <p:cBhvr>
                                        <p:cTn id="1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22222 " pathEditMode="relative" ptsTypes="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22222 " pathEditMode="relative" ptsTypes="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 bldLvl="0" animBg="1"/>
      <p:bldP spid="14" grpId="0" bldLvl="0" animBg="1"/>
      <p:bldP spid="11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-126521" y="4540961"/>
            <a:ext cx="3049273" cy="151328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>
            <a:fillRect/>
          </a:stretch>
        </p:blipFill>
        <p:spPr>
          <a:xfrm>
            <a:off x="-538220" y="2834057"/>
            <a:ext cx="3404003" cy="4133537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859649" y="736601"/>
            <a:ext cx="8295707" cy="4718285"/>
            <a:chOff x="1217515" y="451653"/>
            <a:chExt cx="6576224" cy="3740309"/>
          </a:xfrm>
        </p:grpSpPr>
        <p:sp>
          <p:nvSpPr>
            <p:cNvPr id="12" name="Rectángulo 11"/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6" name="Elipse 15"/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  <p:sp>
          <p:nvSpPr>
            <p:cNvPr id="26" name="Elipse 25"/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/>
            </a:p>
          </p:txBody>
        </p:sp>
      </p:grpSp>
      <p:pic>
        <p:nvPicPr>
          <p:cNvPr id="6" name="Imagen 5" descr="Patrón de fondo&#10;&#10;Descripción generada automáticamente con confianza baj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>
            <a:fillRect/>
          </a:stretch>
        </p:blipFill>
        <p:spPr>
          <a:xfrm>
            <a:off x="-371148" y="4647180"/>
            <a:ext cx="4368284" cy="2292641"/>
          </a:xfrm>
          <a:prstGeom prst="rect">
            <a:avLst/>
          </a:prstGeom>
        </p:spPr>
      </p:pic>
      <p:pic>
        <p:nvPicPr>
          <p:cNvPr id="7" name="Imagen 6" descr="Icono&#10;&#10;Descripción generada automáticament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>
            <a:fillRect/>
          </a:stretch>
        </p:blipFill>
        <p:spPr>
          <a:xfrm>
            <a:off x="-371147" y="5779293"/>
            <a:ext cx="2698104" cy="1291357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>
            <a:fillRect/>
          </a:stretch>
        </p:blipFill>
        <p:spPr>
          <a:xfrm>
            <a:off x="6988363" y="2958284"/>
            <a:ext cx="5457637" cy="4133536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>
            <a:fillRect/>
          </a:stretch>
        </p:blipFill>
        <p:spPr>
          <a:xfrm>
            <a:off x="9576769" y="4500596"/>
            <a:ext cx="2986379" cy="2824556"/>
          </a:xfrm>
          <a:prstGeom prst="rect">
            <a:avLst/>
          </a:prstGeom>
        </p:spPr>
      </p:pic>
      <p:pic>
        <p:nvPicPr>
          <p:cNvPr id="10" name="Imagen 9" descr="Icono&#10;&#10;Descripción generada automáticament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>
            <a:fillRect/>
          </a:stretch>
        </p:blipFill>
        <p:spPr>
          <a:xfrm>
            <a:off x="11056924" y="5107800"/>
            <a:ext cx="1506224" cy="190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1855" y="3818890"/>
            <a:ext cx="8014335" cy="1637030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IN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CIPHER WEB - A Brief Demonstration Of The Website.</a:t>
            </a:r>
            <a:endParaRPr lang="en-IN" altLang="en-US" sz="4000" b="1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</p:txBody>
      </p:sp>
      <p:pic>
        <p:nvPicPr>
          <p:cNvPr id="15" name="Imagen 14" descr="Forma&#10;&#10;Descripción generada automá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10936627" y="1572713"/>
            <a:ext cx="1463503" cy="726301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>
            <a:off x="-1683880" y="-1916631"/>
            <a:ext cx="3679811" cy="3649179"/>
          </a:xfrm>
          <a:prstGeom prst="rect">
            <a:avLst/>
          </a:prstGeom>
          <a:ln>
            <a:noFill/>
          </a:ln>
        </p:spPr>
      </p:pic>
      <p:pic>
        <p:nvPicPr>
          <p:cNvPr id="21" name="Imagen 20" descr="Imagen que contiene Forma&#10;&#10;Descripción generada automáticamente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>
            <a:fillRect/>
          </a:stretch>
        </p:blipFill>
        <p:spPr>
          <a:xfrm>
            <a:off x="8868516" y="-1737673"/>
            <a:ext cx="2447736" cy="2432571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>
            <a:fillRect/>
          </a:stretch>
        </p:blipFill>
        <p:spPr>
          <a:xfrm>
            <a:off x="895327" y="1804709"/>
            <a:ext cx="628673" cy="602169"/>
          </a:xfrm>
          <a:prstGeom prst="rect">
            <a:avLst/>
          </a:prstGeom>
        </p:spPr>
      </p:pic>
      <p:pic>
        <p:nvPicPr>
          <p:cNvPr id="44" name="Imagen 43" descr="Icono&#10;&#10;Descripción generada automáticamente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>
            <a:fillRect/>
          </a:stretch>
        </p:blipFill>
        <p:spPr>
          <a:xfrm>
            <a:off x="981460" y="6044903"/>
            <a:ext cx="2067821" cy="1008951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>
            <a:fillRect/>
          </a:stretch>
        </p:blipFill>
        <p:spPr>
          <a:xfrm>
            <a:off x="9407478" y="5455999"/>
            <a:ext cx="1068727" cy="1065656"/>
          </a:xfrm>
          <a:prstGeom prst="rect">
            <a:avLst/>
          </a:prstGeom>
        </p:spPr>
      </p:pic>
      <p:pic>
        <p:nvPicPr>
          <p:cNvPr id="11" name="Picture 10" descr="A green and white hexagon logo&#10;&#10;Description automatically generate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9395" y="237490"/>
            <a:ext cx="4093845" cy="409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531389 0.0459522 L 0.0186825 0.0752722 " pathEditMode="relative" rAng="0" ptsTypes="AA" p14:bounceEnd="5000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" y="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 p14:presetBounceEnd="5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00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0531389 0.0459522 L 0.0186825 0.0752722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" y="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00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00" decel="36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0" decel="1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011670" y="-76200"/>
            <a:ext cx="1134110" cy="6933565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775325" y="561340"/>
            <a:ext cx="1080770" cy="572262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301355" y="-761365"/>
            <a:ext cx="1325880" cy="830453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782810" y="243840"/>
            <a:ext cx="1066800" cy="629412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967085" y="-456565"/>
            <a:ext cx="1135380" cy="7694930"/>
          </a:xfrm>
          <a:prstGeom prst="roundRect">
            <a:avLst>
              <a:gd name="adj" fmla="val 43229"/>
            </a:avLst>
          </a:prstGeom>
          <a:pattFill prst="pct5">
            <a:fgClr>
              <a:srgbClr val="0F0065"/>
            </a:fgClr>
            <a:bgClr>
              <a:srgbClr val="FFB19E"/>
            </a:bgClr>
          </a:pattFill>
          <a:ln w="38100" cap="rnd" cmpd="sng">
            <a:gradFill>
              <a:gsLst>
                <a:gs pos="28000">
                  <a:srgbClr val="01023B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8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 rot="10800000">
            <a:off x="0" y="0"/>
            <a:ext cx="7308850" cy="6857365"/>
            <a:chOff x="7690" y="0"/>
            <a:chExt cx="11510" cy="10799"/>
          </a:xfrm>
        </p:grpSpPr>
        <p:pic>
          <p:nvPicPr>
            <p:cNvPr id="4" name="Picture 3" descr="1920x1200px | free download | HD wallpaper: gradient, blue, pink ..."/>
            <p:cNvPicPr>
              <a:picLocks noChangeAspect="1"/>
            </p:cNvPicPr>
            <p:nvPr/>
          </p:nvPicPr>
          <p:blipFill rotWithShape="1">
            <a:blip r:embed="rId2"/>
            <a:srcRect t="9126" b="9126"/>
            <a:stretch>
              <a:fillRect/>
            </a:stretch>
          </p:blipFill>
          <p:spPr>
            <a:xfrm>
              <a:off x="7690" y="0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0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1210305" y="3364992"/>
                  </a:lnTo>
                  <a:lnTo>
                    <a:pt x="1192705" y="2943200"/>
                  </a:lnTo>
                  <a:cubicBezTo>
                    <a:pt x="1098874" y="1825108"/>
                    <a:pt x="684692" y="821621"/>
                    <a:pt x="62981" y="69271"/>
                  </a:cubicBezTo>
                  <a:close/>
                </a:path>
              </a:pathLst>
            </a:custGeom>
          </p:spPr>
        </p:pic>
        <p:pic>
          <p:nvPicPr>
            <p:cNvPr id="5" name="Picture 4" descr="1920x1080px | free download | HD wallpaper: black, dark, abstract, 3D ..."/>
            <p:cNvPicPr>
              <a:picLocks noChangeAspect="1"/>
            </p:cNvPicPr>
            <p:nvPr/>
          </p:nvPicPr>
          <p:blipFill rotWithShape="1">
            <a:blip r:embed="rId3"/>
            <a:srcRect t="9085" b="9085"/>
            <a:stretch>
              <a:fillRect/>
            </a:stretch>
          </p:blipFill>
          <p:spPr>
            <a:xfrm>
              <a:off x="7690" y="5501"/>
              <a:ext cx="11510" cy="5299"/>
            </a:xfrm>
            <a:custGeom>
              <a:avLst/>
              <a:gdLst/>
              <a:ahLst/>
              <a:cxnLst/>
              <a:rect l="l" t="t" r="r" b="b"/>
              <a:pathLst>
                <a:path w="7308975" h="3364992">
                  <a:moveTo>
                    <a:pt x="1210305" y="0"/>
                  </a:moveTo>
                  <a:lnTo>
                    <a:pt x="7308975" y="0"/>
                  </a:lnTo>
                  <a:lnTo>
                    <a:pt x="7308975" y="3364992"/>
                  </a:lnTo>
                  <a:lnTo>
                    <a:pt x="0" y="3364992"/>
                  </a:lnTo>
                  <a:lnTo>
                    <a:pt x="62981" y="3295722"/>
                  </a:lnTo>
                  <a:cubicBezTo>
                    <a:pt x="684692" y="2543371"/>
                    <a:pt x="1098874" y="1539884"/>
                    <a:pt x="1192705" y="421793"/>
                  </a:cubicBezTo>
                  <a:close/>
                </a:path>
              </a:pathLst>
            </a:cu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295" y="2245360"/>
            <a:ext cx="5707380" cy="10852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Explore Our Collection of</a:t>
            </a:r>
            <a:r>
              <a:rPr lang="en-IN" altLang="en-US" sz="36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mbria" panose="02040503050406030204" charset="0"/>
                <a:cs typeface="Cambria" panose="02040503050406030204" charset="0"/>
              </a:rPr>
              <a:t>Cryptographic Algorithms</a:t>
            </a:r>
            <a:endParaRPr lang="en-US" sz="3600" b="1" dirty="0">
              <a:solidFill>
                <a:schemeClr val="bg1"/>
              </a:solidFill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422" y="3597707"/>
            <a:ext cx="4917948" cy="13350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i="1" dirty="0">
                <a:solidFill>
                  <a:schemeClr val="bg1"/>
                </a:solidFill>
                <a:latin typeface="Candara" panose="020E0502030303020204" charset="0"/>
                <a:ea typeface="+mn-lt"/>
                <a:cs typeface="Candara" panose="020E0502030303020204" charset="0"/>
              </a:rPr>
              <a:t>Understanding the basics of cryptography</a:t>
            </a:r>
            <a:endParaRPr lang="en-US" sz="2800" b="1" i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US" sz="2800" b="1" i="1" dirty="0">
              <a:solidFill>
                <a:schemeClr val="bg1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Picture 6" descr="D:\Kalam\images\logo\otherside.pngotherside"/>
          <p:cNvPicPr>
            <a:picLocks noChangeAspect="1"/>
          </p:cNvPicPr>
          <p:nvPr/>
        </p:nvPicPr>
        <p:blipFill>
          <a:blip r:embed="rId4"/>
          <a:srcRect t="2" b="2"/>
          <a:stretch>
            <a:fillRect/>
          </a:stretch>
        </p:blipFill>
        <p:spPr>
          <a:xfrm>
            <a:off x="-609671" y="-311"/>
            <a:ext cx="3112912" cy="3112912"/>
          </a:xfrm>
          <a:prstGeom prst="rect">
            <a:avLst/>
          </a:prstGeom>
          <a:effectLst>
            <a:outerShdw blurRad="127000" dist="88900" dir="2400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 descr="Forma&#10;&#10;Descripción generada automáticament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>
            <a:fillRect/>
          </a:stretch>
        </p:blipFill>
        <p:spPr>
          <a:xfrm>
            <a:off x="11186182" y="2245178"/>
            <a:ext cx="1463503" cy="726301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 descr="Logotipo&#10;&#10;Descripción generada automáticament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>
            <a:fillRect/>
          </a:stretch>
        </p:blipFill>
        <p:spPr>
          <a:xfrm rot="120000">
            <a:off x="-1554305" y="5743240"/>
            <a:ext cx="3780510" cy="3749040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 descr="Imagen que contiene Forma&#10;&#10;Descripción generada automáticamente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>
            <a:fillRect/>
          </a:stretch>
        </p:blipFill>
        <p:spPr>
          <a:xfrm>
            <a:off x="10202016" y="-1021393"/>
            <a:ext cx="2447736" cy="2432571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magen que contiene luz, lámpara&#10;&#10;Descripción generada automáticament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>
            <a:fillRect/>
          </a:stretch>
        </p:blipFill>
        <p:spPr>
          <a:xfrm>
            <a:off x="-189888" y="170219"/>
            <a:ext cx="628673" cy="602169"/>
          </a:xfrm>
          <a:prstGeom prst="rect">
            <a:avLst/>
          </a:prstGeom>
          <a:noFill/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7708 0.025 L -0.00479167 -0.0921296 " pathEditMode="relative" rAng="0" ptsTypes="">
                                      <p:cBhvr>
                                        <p:cTn id="1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8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61111 " pathEditMode="relative" ptsTypes="">
                                      <p:cBhvr>
                                        <p:cTn id="1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84375 0.0527778 " pathEditMode="relative" ptsTypes="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375 0 " pathEditMode="relative" ptsTypes="">
                                      <p:cBhvr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777778 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22222 " pathEditMode="relative" ptsTypes="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300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722222 " pathEditMode="relative" ptsTypes="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ldLvl="0" animBg="1"/>
      <p:bldP spid="12" grpId="0" bldLvl="0" animBg="1"/>
      <p:bldP spid="14" grpId="0" bldLvl="0" animBg="1"/>
      <p:bldP spid="11" grpId="0" bldLvl="0" animBg="1"/>
      <p:bldP spid="13" grpId="0" bldLvl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9525">
          <a:noFill/>
        </a:ln>
      </a:spPr>
      <a:bodyPr wrap="square" rtlCol="0" anchor="ctr">
        <a:noAutofit/>
      </a:bodyPr>
      <a:lstStyle>
        <a:defPPr marL="0" marR="0" lvl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12387</Words>
  <Application>WPS Presentation</Application>
  <PresentationFormat>Widescreen</PresentationFormat>
  <Paragraphs>382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3" baseType="lpstr">
      <vt:lpstr>Arial</vt:lpstr>
      <vt:lpstr>SimSun</vt:lpstr>
      <vt:lpstr>Wingdings</vt:lpstr>
      <vt:lpstr>Staatliches</vt:lpstr>
      <vt:lpstr>Segoe Print</vt:lpstr>
      <vt:lpstr>Manrope Medium</vt:lpstr>
      <vt:lpstr>Bahnschrift</vt:lpstr>
      <vt:lpstr>Candara</vt:lpstr>
      <vt:lpstr>Avenir Next LT Pro</vt:lpstr>
      <vt:lpstr>Calibri</vt:lpstr>
      <vt:lpstr>Bahnschrift Light</vt:lpstr>
      <vt:lpstr>Microsoft YaHei</vt:lpstr>
      <vt:lpstr>Arial Unicode MS</vt:lpstr>
      <vt:lpstr>Aptos Display</vt:lpstr>
      <vt:lpstr>Aptos</vt:lpstr>
      <vt:lpstr>Avenir Next LT Pro</vt:lpstr>
      <vt:lpstr>Calibri</vt:lpstr>
      <vt:lpstr>Consolas</vt:lpstr>
      <vt:lpstr>Cambria</vt:lpstr>
      <vt:lpstr>Andalus</vt:lpstr>
      <vt:lpstr>Wingdings</vt:lpstr>
      <vt:lpstr>office theme</vt:lpstr>
      <vt:lpstr>PowerPoint 演示文稿</vt:lpstr>
      <vt:lpstr>CIPHER WEB - A TOOL FOR YOUR PRIVACY</vt:lpstr>
      <vt:lpstr>CIPHER WEB - A TOOL FOR YOUR PRIVACY</vt:lpstr>
      <vt:lpstr>PowerPoint 演示文稿</vt:lpstr>
      <vt:lpstr>OBJECTIVES</vt:lpstr>
      <vt:lpstr>PowerPoint 演示文稿</vt:lpstr>
      <vt:lpstr>Explore Our Collection of Cutting-Edge Cryptographic Algorithms</vt:lpstr>
      <vt:lpstr>CIPHER WEB - A TOOL FOR YOUR PRIVACY</vt:lpstr>
      <vt:lpstr>Explore Our Collection of Cryptographic Algorithms</vt:lpstr>
      <vt:lpstr>PowerPoint 演示文稿</vt:lpstr>
      <vt:lpstr>PowerPoint 演示文稿</vt:lpstr>
      <vt:lpstr>Evolution of Cryptography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Empowering Digital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Kalam</cp:lastModifiedBy>
  <cp:revision>418</cp:revision>
  <dcterms:created xsi:type="dcterms:W3CDTF">2024-04-12T14:38:00Z</dcterms:created>
  <dcterms:modified xsi:type="dcterms:W3CDTF">2024-04-23T19:08:51Z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76FFB78986DD4FF49EF1D1777FB42DD2_12</vt:lpwstr>
  </property>
  <property fmtid="{D5CDD505-2E9C-101B-9397-08002B2CF9AE}" pid="3" name="KSOProductBuildVer">
    <vt:lpwstr>1033-12.2.0.13472</vt:lpwstr>
  </property>
</Properties>
</file>